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3.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handoutMasterIdLst>
    <p:handoutMasterId r:id="rId27"/>
  </p:handoutMasterIdLst>
  <p:sldIdLst>
    <p:sldId id="1049" r:id="rId2"/>
    <p:sldId id="448" r:id="rId3"/>
    <p:sldId id="1057" r:id="rId4"/>
    <p:sldId id="508" r:id="rId5"/>
    <p:sldId id="866" r:id="rId6"/>
    <p:sldId id="1063" r:id="rId7"/>
    <p:sldId id="1074" r:id="rId8"/>
    <p:sldId id="1066" r:id="rId9"/>
    <p:sldId id="1064" r:id="rId10"/>
    <p:sldId id="1067" r:id="rId11"/>
    <p:sldId id="1068" r:id="rId12"/>
    <p:sldId id="1069" r:id="rId13"/>
    <p:sldId id="1070" r:id="rId14"/>
    <p:sldId id="1071" r:id="rId15"/>
    <p:sldId id="1072" r:id="rId16"/>
    <p:sldId id="1073" r:id="rId17"/>
    <p:sldId id="574" r:id="rId18"/>
    <p:sldId id="1058" r:id="rId19"/>
    <p:sldId id="1062" r:id="rId20"/>
    <p:sldId id="1059" r:id="rId21"/>
    <p:sldId id="1060" r:id="rId22"/>
    <p:sldId id="1061" r:id="rId23"/>
    <p:sldId id="638" r:id="rId24"/>
    <p:sldId id="1056"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DE91F03F-3BD1-4B7E-9A88-FB5BEC634FAD}">
          <p14:sldIdLst>
            <p14:sldId id="1049"/>
            <p14:sldId id="448"/>
            <p14:sldId id="1057"/>
            <p14:sldId id="508"/>
            <p14:sldId id="866"/>
            <p14:sldId id="1063"/>
            <p14:sldId id="1074"/>
            <p14:sldId id="1066"/>
            <p14:sldId id="1064"/>
            <p14:sldId id="1067"/>
            <p14:sldId id="1068"/>
            <p14:sldId id="1069"/>
            <p14:sldId id="1070"/>
            <p14:sldId id="1071"/>
            <p14:sldId id="1072"/>
            <p14:sldId id="1073"/>
            <p14:sldId id="574"/>
            <p14:sldId id="1058"/>
            <p14:sldId id="1062"/>
            <p14:sldId id="1059"/>
            <p14:sldId id="1060"/>
            <p14:sldId id="1061"/>
            <p14:sldId id="638"/>
            <p14:sldId id="1056"/>
          </p14:sldIdLst>
        </p14:section>
        <p14:section name="标注页" id="{063E7D71-AE7C-436F-850B-E4144684D1B3}">
          <p14:sldIdLst/>
        </p14:section>
      </p14:sectionLst>
    </p:ext>
    <p:ext uri="{EFAFB233-063F-42B5-8137-9DF3F51BA10A}">
      <p15:sldGuideLst xmlns:p15="http://schemas.microsoft.com/office/powerpoint/2012/main">
        <p15:guide id="1" orient="horz" pos="1371" userDrawn="1">
          <p15:clr>
            <a:srgbClr val="A4A3A4"/>
          </p15:clr>
        </p15:guide>
        <p15:guide id="2" pos="4086">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n mingxuan" initials="p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6A4F"/>
    <a:srgbClr val="FFDD71"/>
    <a:srgbClr val="1B4332"/>
    <a:srgbClr val="081C15"/>
    <a:srgbClr val="FFFFFF"/>
    <a:srgbClr val="082315"/>
    <a:srgbClr val="E5E5E5"/>
    <a:srgbClr val="E0E0E0"/>
    <a:srgbClr val="F5F7F9"/>
    <a:srgbClr val="E1E1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230" autoAdjust="0"/>
    <p:restoredTop sz="94660"/>
  </p:normalViewPr>
  <p:slideViewPr>
    <p:cSldViewPr>
      <p:cViewPr varScale="1">
        <p:scale>
          <a:sx n="106" d="100"/>
          <a:sy n="106" d="100"/>
        </p:scale>
        <p:origin x="216" y="496"/>
      </p:cViewPr>
      <p:guideLst>
        <p:guide orient="horz" pos="1371"/>
        <p:guide pos="4086"/>
      </p:guideLst>
    </p:cSldViewPr>
  </p:slideViewPr>
  <p:notesTextViewPr>
    <p:cViewPr>
      <p:scale>
        <a:sx n="3" d="2"/>
        <a:sy n="3" d="2"/>
      </p:scale>
      <p:origin x="0" y="0"/>
    </p:cViewPr>
  </p:notesTextViewPr>
  <p:notesViewPr>
    <p:cSldViewPr>
      <p:cViewPr varScale="1">
        <p:scale>
          <a:sx n="92" d="100"/>
          <a:sy n="92" d="100"/>
        </p:scale>
        <p:origin x="2550" y="102"/>
      </p:cViewPr>
      <p:guideLst/>
    </p:cSldViewPr>
  </p:notesViewPr>
  <p:gridSpacing cx="208800" cy="20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2023/6/13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2023/6/13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ustDataLst>
      <p:tags r:id="rId4"/>
    </p:custDataLst>
  </p:cSld>
  <p:clrMap bg1="lt1" tx1="dk1" bg2="lt2" tx2="dk2" accent1="accent1" accent2="accent2" accent3="accent3" accent4="accent4" accent5="accent5" accent6="accent6" hlink="hlink" folHlink="folHlink"/>
  <p:sldLayoutIdLst>
    <p:sldLayoutId id="2147483649" r:id="rId1"/>
    <p:sldLayoutId id="2147483650" r:id="rId2"/>
  </p:sldLayoutIdLst>
  <p:transition spd="slow">
    <p:wipe/>
  </p:transition>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13.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14.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15.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16.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17.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18.xml"/><Relationship Id="rId5" Type="http://schemas.openxmlformats.org/officeDocument/2006/relationships/image" Target="../media/image26.png"/><Relationship Id="rId4" Type="http://schemas.openxmlformats.org/officeDocument/2006/relationships/image" Target="../media/image25.jpe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19.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20.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32.emf"/><Relationship Id="rId7" Type="http://schemas.openxmlformats.org/officeDocument/2006/relationships/image" Target="../media/image34.e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11" Type="http://schemas.openxmlformats.org/officeDocument/2006/relationships/image" Target="../media/image37.png"/><Relationship Id="rId5" Type="http://schemas.openxmlformats.org/officeDocument/2006/relationships/image" Target="../media/image33.emf"/><Relationship Id="rId10" Type="http://schemas.openxmlformats.org/officeDocument/2006/relationships/image" Target="../media/image36.png"/><Relationship Id="rId4" Type="http://schemas.openxmlformats.org/officeDocument/2006/relationships/oleObject" Target="../embeddings/oleObject2.bin"/><Relationship Id="rId9" Type="http://schemas.openxmlformats.org/officeDocument/2006/relationships/image" Target="../media/image35.emf"/></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tags" Target="../tags/tag22.xml"/><Relationship Id="rId1" Type="http://schemas.openxmlformats.org/officeDocument/2006/relationships/tags" Target="../tags/tag21.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tags" Target="../tags/tag7.xml"/><Relationship Id="rId1" Type="http://schemas.openxmlformats.org/officeDocument/2006/relationships/tags" Target="../tags/tag6.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9.xml"/><Relationship Id="rId5" Type="http://schemas.openxmlformats.org/officeDocument/2006/relationships/image" Target="../media/image6.pn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slideLayout" Target="../slideLayouts/slideLayout1.xml"/><Relationship Id="rId1" Type="http://schemas.openxmlformats.org/officeDocument/2006/relationships/tags" Target="../tags/tag10.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1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custDataLst>
              <p:tags r:id="rId2"/>
            </p:custDataLst>
          </p:nvPr>
        </p:nvPicPr>
        <p:blipFill>
          <a:blip r:embed="rId4">
            <a:extLst>
              <a:ext uri="{BEBA8EAE-BF5A-486C-A8C5-ECC9F3942E4B}">
                <a14:imgProps xmlns:a14="http://schemas.microsoft.com/office/drawing/2010/main">
                  <a14:imgLayer r:embed="rId5">
                    <a14:imgEffect>
                      <a14:artisticFilmGrain trans="60000" grainSize="10"/>
                    </a14:imgEffect>
                  </a14:imgLayer>
                </a14:imgProps>
              </a:ext>
            </a:extLst>
          </a:blip>
          <a:stretch>
            <a:fillRect/>
          </a:stretch>
        </p:blipFill>
        <p:spPr>
          <a:xfrm>
            <a:off x="346577" y="-931"/>
            <a:ext cx="11845555" cy="6858594"/>
          </a:xfrm>
          <a:prstGeom prst="rect">
            <a:avLst/>
          </a:prstGeom>
        </p:spPr>
      </p:pic>
      <p:sp>
        <p:nvSpPr>
          <p:cNvPr id="2" name="矩形 1"/>
          <p:cNvSpPr/>
          <p:nvPr/>
        </p:nvSpPr>
        <p:spPr>
          <a:xfrm>
            <a:off x="-1" y="-931"/>
            <a:ext cx="471805" cy="68589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85" name="组合 84"/>
          <p:cNvGrpSpPr/>
          <p:nvPr/>
        </p:nvGrpSpPr>
        <p:grpSpPr>
          <a:xfrm>
            <a:off x="-26894" y="2540"/>
            <a:ext cx="498699" cy="6857999"/>
            <a:chOff x="-26894" y="1268"/>
            <a:chExt cx="498699" cy="6870702"/>
          </a:xfrm>
        </p:grpSpPr>
        <p:sp>
          <p:nvSpPr>
            <p:cNvPr id="86" name="矩形 85"/>
            <p:cNvSpPr/>
            <p:nvPr/>
          </p:nvSpPr>
          <p:spPr>
            <a:xfrm rot="16200000">
              <a:off x="-1695212" y="1671080"/>
              <a:ext cx="3836829" cy="497205"/>
            </a:xfrm>
            <a:prstGeom prst="rect">
              <a:avLst/>
            </a:prstGeom>
            <a:blipFill rotWithShape="1">
              <a:blip r:embed="rId6">
                <a:alphaModFix amt="5000"/>
              </a:blip>
              <a:srcRect/>
              <a:stretch>
                <a:fillRect t="-248532" r="-3058" b="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矩形 86"/>
            <p:cNvSpPr/>
            <p:nvPr/>
          </p:nvSpPr>
          <p:spPr>
            <a:xfrm rot="16200000">
              <a:off x="-1295694" y="5105628"/>
              <a:ext cx="3035142" cy="497541"/>
            </a:xfrm>
            <a:prstGeom prst="rect">
              <a:avLst/>
            </a:prstGeom>
            <a:blipFill rotWithShape="1">
              <a:blip r:embed="rId6">
                <a:alphaModFix amt="5000"/>
              </a:blip>
              <a:srcRect/>
              <a:stretch>
                <a:fillRect l="-30279" t="-248063" r="-1" b="-23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cxnSp>
        <p:nvCxnSpPr>
          <p:cNvPr id="3" name="直接连接符 2"/>
          <p:cNvCxnSpPr/>
          <p:nvPr/>
        </p:nvCxnSpPr>
        <p:spPr>
          <a:xfrm>
            <a:off x="1800860" y="3002915"/>
            <a:ext cx="0" cy="635000"/>
          </a:xfrm>
          <a:prstGeom prst="line">
            <a:avLst/>
          </a:prstGeom>
          <a:ln w="25400"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879691" y="3003095"/>
            <a:ext cx="4953600" cy="345864"/>
          </a:xfrm>
          <a:prstGeom prst="rect">
            <a:avLst/>
          </a:prstGeom>
          <a:noFill/>
        </p:spPr>
        <p:txBody>
          <a:bodyPr wrap="none" rtlCol="0">
            <a:spAutoFit/>
          </a:bodyPr>
          <a:lstStyle/>
          <a:p>
            <a:pPr indent="0">
              <a:lnSpc>
                <a:spcPct val="130000"/>
              </a:lnSpc>
              <a:spcBef>
                <a:spcPts val="0"/>
              </a:spcBef>
              <a:spcAft>
                <a:spcPts val="0"/>
              </a:spcAft>
              <a:buFont typeface="Wingdings" panose="05000000000000000000" charset="0"/>
              <a:buNone/>
            </a:pPr>
            <a:r>
              <a:rPr lang="zh-CN" altLang="en-US" sz="1400" dirty="0">
                <a:solidFill>
                  <a:schemeClr val="tx1">
                    <a:lumMod val="50000"/>
                    <a:lumOff val="50000"/>
                  </a:schemeClr>
                </a:solidFill>
                <a:cs typeface="+mn-ea"/>
                <a:sym typeface="+mn-lt"/>
              </a:rPr>
              <a:t>汇报人：杜喆（</a:t>
            </a:r>
            <a:r>
              <a:rPr lang="en-US" altLang="zh-CN" sz="1400" dirty="0">
                <a:solidFill>
                  <a:schemeClr val="tx1">
                    <a:lumMod val="50000"/>
                    <a:lumOff val="50000"/>
                  </a:schemeClr>
                </a:solidFill>
                <a:cs typeface="+mn-ea"/>
                <a:sym typeface="+mn-lt"/>
              </a:rPr>
              <a:t>202130430379</a:t>
            </a:r>
            <a:r>
              <a:rPr lang="zh-CN" altLang="en-US" sz="1400" dirty="0">
                <a:solidFill>
                  <a:schemeClr val="tx1">
                    <a:lumMod val="50000"/>
                    <a:lumOff val="50000"/>
                  </a:schemeClr>
                </a:solidFill>
                <a:cs typeface="+mn-ea"/>
                <a:sym typeface="+mn-lt"/>
              </a:rPr>
              <a:t>） 谭演锋（</a:t>
            </a:r>
            <a:r>
              <a:rPr lang="en-US" altLang="zh-CN" sz="1400" dirty="0">
                <a:solidFill>
                  <a:schemeClr val="tx1">
                    <a:lumMod val="50000"/>
                    <a:lumOff val="50000"/>
                  </a:schemeClr>
                </a:solidFill>
                <a:cs typeface="+mn-ea"/>
                <a:sym typeface="+mn-lt"/>
              </a:rPr>
              <a:t>202130100456</a:t>
            </a:r>
            <a:r>
              <a:rPr lang="zh-CN" altLang="en-US" sz="1400" dirty="0">
                <a:solidFill>
                  <a:schemeClr val="tx1">
                    <a:lumMod val="50000"/>
                    <a:lumOff val="50000"/>
                  </a:schemeClr>
                </a:solidFill>
                <a:cs typeface="+mn-ea"/>
                <a:sym typeface="+mn-lt"/>
              </a:rPr>
              <a:t>）</a:t>
            </a:r>
            <a:endParaRPr lang="en-US" altLang="zh-CN" sz="1400" dirty="0">
              <a:solidFill>
                <a:schemeClr val="tx1">
                  <a:lumMod val="50000"/>
                  <a:lumOff val="50000"/>
                </a:schemeClr>
              </a:solidFill>
              <a:cs typeface="+mn-ea"/>
              <a:sym typeface="+mn-lt"/>
            </a:endParaRPr>
          </a:p>
        </p:txBody>
      </p:sp>
      <p:sp>
        <p:nvSpPr>
          <p:cNvPr id="4" name="椭圆 3"/>
          <p:cNvSpPr/>
          <p:nvPr/>
        </p:nvSpPr>
        <p:spPr>
          <a:xfrm>
            <a:off x="281305" y="4070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a:off x="281305" y="103568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p:cNvSpPr/>
          <p:nvPr/>
        </p:nvSpPr>
        <p:spPr>
          <a:xfrm>
            <a:off x="281305" y="164528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椭圆 19"/>
          <p:cNvSpPr/>
          <p:nvPr/>
        </p:nvSpPr>
        <p:spPr>
          <a:xfrm>
            <a:off x="281305" y="22739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a:off x="281305" y="29216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p:cNvSpPr/>
          <p:nvPr/>
        </p:nvSpPr>
        <p:spPr>
          <a:xfrm>
            <a:off x="281305" y="35312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p:cNvSpPr/>
          <p:nvPr/>
        </p:nvSpPr>
        <p:spPr>
          <a:xfrm>
            <a:off x="281305" y="41408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p:cNvSpPr/>
          <p:nvPr/>
        </p:nvSpPr>
        <p:spPr>
          <a:xfrm>
            <a:off x="281305" y="5426710"/>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36" name="椭圆 35"/>
          <p:cNvSpPr/>
          <p:nvPr/>
        </p:nvSpPr>
        <p:spPr>
          <a:xfrm>
            <a:off x="281305" y="602678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椭圆 39"/>
          <p:cNvSpPr/>
          <p:nvPr/>
        </p:nvSpPr>
        <p:spPr>
          <a:xfrm>
            <a:off x="281305" y="4784090"/>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椭圆 40"/>
          <p:cNvSpPr/>
          <p:nvPr/>
        </p:nvSpPr>
        <p:spPr>
          <a:xfrm>
            <a:off x="311785" y="44323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F0202"/>
              </a:solidFill>
              <a:cs typeface="+mn-ea"/>
              <a:sym typeface="+mn-lt"/>
            </a:endParaRPr>
          </a:p>
        </p:txBody>
      </p:sp>
      <p:sp>
        <p:nvSpPr>
          <p:cNvPr id="42" name="椭圆 41"/>
          <p:cNvSpPr/>
          <p:nvPr/>
        </p:nvSpPr>
        <p:spPr>
          <a:xfrm>
            <a:off x="320040" y="1073150"/>
            <a:ext cx="309880" cy="322580"/>
          </a:xfrm>
          <a:prstGeom prst="ellipse">
            <a:avLst/>
          </a:prstGeom>
          <a:solidFill>
            <a:schemeClr val="accent5"/>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椭圆 42"/>
          <p:cNvSpPr/>
          <p:nvPr/>
        </p:nvSpPr>
        <p:spPr>
          <a:xfrm>
            <a:off x="316230" y="168465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5" name="椭圆 44"/>
          <p:cNvSpPr/>
          <p:nvPr/>
        </p:nvSpPr>
        <p:spPr>
          <a:xfrm>
            <a:off x="318770" y="230949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315595" y="295529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p:cNvSpPr/>
          <p:nvPr/>
        </p:nvSpPr>
        <p:spPr>
          <a:xfrm>
            <a:off x="315595" y="356679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p:cNvSpPr/>
          <p:nvPr/>
        </p:nvSpPr>
        <p:spPr>
          <a:xfrm>
            <a:off x="314325" y="417830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cs typeface="+mn-ea"/>
              <a:sym typeface="+mn-lt"/>
            </a:endParaRPr>
          </a:p>
        </p:txBody>
      </p:sp>
      <p:sp>
        <p:nvSpPr>
          <p:cNvPr id="54" name="椭圆 53"/>
          <p:cNvSpPr/>
          <p:nvPr/>
        </p:nvSpPr>
        <p:spPr>
          <a:xfrm>
            <a:off x="313690" y="481838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cs typeface="+mn-ea"/>
              <a:sym typeface="+mn-lt"/>
            </a:endParaRPr>
          </a:p>
        </p:txBody>
      </p:sp>
      <p:sp>
        <p:nvSpPr>
          <p:cNvPr id="55" name="椭圆 54"/>
          <p:cNvSpPr/>
          <p:nvPr/>
        </p:nvSpPr>
        <p:spPr>
          <a:xfrm>
            <a:off x="315595" y="546163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p:cNvSpPr/>
          <p:nvPr/>
        </p:nvSpPr>
        <p:spPr>
          <a:xfrm>
            <a:off x="313690" y="606361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cs typeface="+mn-ea"/>
              <a:sym typeface="+mn-lt"/>
            </a:endParaRPr>
          </a:p>
        </p:txBody>
      </p:sp>
      <p:sp>
        <p:nvSpPr>
          <p:cNvPr id="58" name="文本框 57"/>
          <p:cNvSpPr txBox="1"/>
          <p:nvPr/>
        </p:nvSpPr>
        <p:spPr>
          <a:xfrm>
            <a:off x="324168" y="109124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dirty="0">
                <a:solidFill>
                  <a:schemeClr val="bg1"/>
                </a:solidFill>
                <a:cs typeface="+mn-ea"/>
                <a:sym typeface="+mn-lt"/>
              </a:rPr>
              <a:t>0</a:t>
            </a:r>
          </a:p>
        </p:txBody>
      </p:sp>
      <p:sp>
        <p:nvSpPr>
          <p:cNvPr id="59" name="文本框 58"/>
          <p:cNvSpPr txBox="1"/>
          <p:nvPr/>
        </p:nvSpPr>
        <p:spPr>
          <a:xfrm>
            <a:off x="324168" y="1707833"/>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dirty="0">
                <a:solidFill>
                  <a:schemeClr val="bg1"/>
                </a:solidFill>
                <a:cs typeface="+mn-ea"/>
                <a:sym typeface="+mn-lt"/>
              </a:rPr>
              <a:t>1</a:t>
            </a:r>
          </a:p>
        </p:txBody>
      </p:sp>
      <p:sp>
        <p:nvSpPr>
          <p:cNvPr id="60" name="文本框 59"/>
          <p:cNvSpPr txBox="1"/>
          <p:nvPr/>
        </p:nvSpPr>
        <p:spPr>
          <a:xfrm>
            <a:off x="324168" y="232441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dirty="0">
                <a:solidFill>
                  <a:schemeClr val="bg1"/>
                </a:solidFill>
                <a:cs typeface="+mn-ea"/>
                <a:sym typeface="+mn-lt"/>
              </a:rPr>
              <a:t>2</a:t>
            </a:r>
          </a:p>
        </p:txBody>
      </p:sp>
      <p:sp>
        <p:nvSpPr>
          <p:cNvPr id="65" name="文本框 64"/>
          <p:cNvSpPr txBox="1"/>
          <p:nvPr/>
        </p:nvSpPr>
        <p:spPr>
          <a:xfrm>
            <a:off x="324168" y="358679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dirty="0">
                <a:solidFill>
                  <a:schemeClr val="bg1"/>
                </a:solidFill>
                <a:cs typeface="+mn-ea"/>
                <a:sym typeface="+mn-lt"/>
              </a:rPr>
              <a:t>4</a:t>
            </a:r>
          </a:p>
        </p:txBody>
      </p:sp>
      <p:sp>
        <p:nvSpPr>
          <p:cNvPr id="66" name="文本框 65"/>
          <p:cNvSpPr txBox="1"/>
          <p:nvPr/>
        </p:nvSpPr>
        <p:spPr>
          <a:xfrm>
            <a:off x="324168" y="420274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dirty="0">
                <a:solidFill>
                  <a:schemeClr val="bg1"/>
                </a:solidFill>
                <a:cs typeface="+mn-ea"/>
                <a:sym typeface="+mn-lt"/>
              </a:rPr>
              <a:t>5</a:t>
            </a:r>
          </a:p>
        </p:txBody>
      </p:sp>
      <p:sp>
        <p:nvSpPr>
          <p:cNvPr id="67" name="文本框 66"/>
          <p:cNvSpPr txBox="1"/>
          <p:nvPr/>
        </p:nvSpPr>
        <p:spPr>
          <a:xfrm>
            <a:off x="324168" y="483901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a:solidFill>
                  <a:schemeClr val="bg1"/>
                </a:solidFill>
                <a:cs typeface="+mn-ea"/>
                <a:sym typeface="+mn-lt"/>
              </a:rPr>
              <a:t>6</a:t>
            </a:r>
          </a:p>
        </p:txBody>
      </p:sp>
      <p:sp>
        <p:nvSpPr>
          <p:cNvPr id="68" name="文本框 67"/>
          <p:cNvSpPr txBox="1"/>
          <p:nvPr/>
        </p:nvSpPr>
        <p:spPr>
          <a:xfrm>
            <a:off x="324168" y="5487353"/>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a:solidFill>
                  <a:schemeClr val="bg1"/>
                </a:solidFill>
                <a:cs typeface="+mn-ea"/>
                <a:sym typeface="+mn-lt"/>
              </a:rPr>
              <a:t>7</a:t>
            </a:r>
          </a:p>
        </p:txBody>
      </p:sp>
      <p:sp>
        <p:nvSpPr>
          <p:cNvPr id="50" name="文本框 49"/>
          <p:cNvSpPr txBox="1"/>
          <p:nvPr/>
        </p:nvSpPr>
        <p:spPr>
          <a:xfrm>
            <a:off x="324168" y="297084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dirty="0">
                <a:solidFill>
                  <a:schemeClr val="bg1"/>
                </a:solidFill>
                <a:cs typeface="+mn-ea"/>
                <a:sym typeface="+mn-lt"/>
              </a:rPr>
              <a:t>3</a:t>
            </a:r>
          </a:p>
        </p:txBody>
      </p:sp>
      <p:sp>
        <p:nvSpPr>
          <p:cNvPr id="9" name="文本框 8"/>
          <p:cNvSpPr txBox="1"/>
          <p:nvPr/>
        </p:nvSpPr>
        <p:spPr>
          <a:xfrm>
            <a:off x="1683654" y="1840230"/>
            <a:ext cx="7895907" cy="654475"/>
          </a:xfrm>
          <a:prstGeom prst="rect">
            <a:avLst/>
          </a:prstGeom>
          <a:noFill/>
          <a:effectLst/>
        </p:spPr>
        <p:txBody>
          <a:bodyPr wrap="square" rtlCol="0">
            <a:spAutoFit/>
          </a:bodyPr>
          <a:lstStyle/>
          <a:p>
            <a:pPr algn="l" fontAlgn="auto">
              <a:lnSpc>
                <a:spcPct val="110000"/>
              </a:lnSpc>
              <a:spcBef>
                <a:spcPts val="0"/>
              </a:spcBef>
              <a:spcAft>
                <a:spcPts val="0"/>
              </a:spcAft>
              <a:buClrTx/>
              <a:buSzTx/>
              <a:buFontTx/>
            </a:pPr>
            <a:r>
              <a:rPr lang="en-US" altLang="zh-CN" sz="3600" b="1" dirty="0">
                <a:solidFill>
                  <a:schemeClr val="accent1"/>
                </a:solidFill>
                <a:cs typeface="+mn-ea"/>
                <a:sym typeface="+mn-lt"/>
              </a:rPr>
              <a:t>Compiler Experiment 2</a:t>
            </a:r>
            <a:endParaRPr lang="zh-CN" altLang="en-US" sz="5400" b="1" dirty="0">
              <a:solidFill>
                <a:schemeClr val="accent1"/>
              </a:solidFill>
              <a:cs typeface="+mn-ea"/>
              <a:sym typeface="+mn-lt"/>
            </a:endParaRPr>
          </a:p>
        </p:txBody>
      </p:sp>
      <p:sp>
        <p:nvSpPr>
          <p:cNvPr id="246" name="任意多边形: 形状 245"/>
          <p:cNvSpPr/>
          <p:nvPr/>
        </p:nvSpPr>
        <p:spPr>
          <a:xfrm flipH="1" flipV="1">
            <a:off x="9436735" y="1254760"/>
            <a:ext cx="1467485" cy="1494790"/>
          </a:xfrm>
          <a:custGeom>
            <a:avLst/>
            <a:gdLst>
              <a:gd name="connsiteX0" fmla="*/ 359363 w 359491"/>
              <a:gd name="connsiteY0" fmla="*/ 155080 h 344782"/>
              <a:gd name="connsiteX1" fmla="*/ 359435 w 359491"/>
              <a:gd name="connsiteY1" fmla="*/ 162837 h 344782"/>
              <a:gd name="connsiteX2" fmla="*/ 345069 w 359491"/>
              <a:gd name="connsiteY2" fmla="*/ 230645 h 344782"/>
              <a:gd name="connsiteX3" fmla="*/ 336953 w 359491"/>
              <a:gd name="connsiteY3" fmla="*/ 226263 h 344782"/>
              <a:gd name="connsiteX4" fmla="*/ 231944 w 359491"/>
              <a:gd name="connsiteY4" fmla="*/ 141570 h 344782"/>
              <a:gd name="connsiteX5" fmla="*/ 223971 w 359491"/>
              <a:gd name="connsiteY5" fmla="*/ 167069 h 344782"/>
              <a:gd name="connsiteX6" fmla="*/ 212837 w 359491"/>
              <a:gd name="connsiteY6" fmla="*/ 161108 h 344782"/>
              <a:gd name="connsiteX7" fmla="*/ 350959 w 359491"/>
              <a:gd name="connsiteY7" fmla="*/ 114783 h 344782"/>
              <a:gd name="connsiteX8" fmla="*/ 358070 w 359491"/>
              <a:gd name="connsiteY8" fmla="*/ 143371 h 344782"/>
              <a:gd name="connsiteX9" fmla="*/ 332715 w 359491"/>
              <a:gd name="connsiteY9" fmla="*/ 223892 h 344782"/>
              <a:gd name="connsiteX10" fmla="*/ 318852 w 359491"/>
              <a:gd name="connsiteY10" fmla="*/ 216709 h 344782"/>
              <a:gd name="connsiteX11" fmla="*/ 262902 w 359491"/>
              <a:gd name="connsiteY11" fmla="*/ 109821 h 344782"/>
              <a:gd name="connsiteX12" fmla="*/ 241856 w 359491"/>
              <a:gd name="connsiteY12" fmla="*/ 176623 h 344782"/>
              <a:gd name="connsiteX13" fmla="*/ 228065 w 359491"/>
              <a:gd name="connsiteY13" fmla="*/ 169224 h 344782"/>
              <a:gd name="connsiteX14" fmla="*/ 239055 w 359491"/>
              <a:gd name="connsiteY14" fmla="*/ 134315 h 344782"/>
              <a:gd name="connsiteX15" fmla="*/ 338390 w 359491"/>
              <a:gd name="connsiteY15" fmla="*/ 88278 h 344782"/>
              <a:gd name="connsiteX16" fmla="*/ 348302 w 359491"/>
              <a:gd name="connsiteY16" fmla="*/ 108246 h 344782"/>
              <a:gd name="connsiteX17" fmla="*/ 314758 w 359491"/>
              <a:gd name="connsiteY17" fmla="*/ 214841 h 344782"/>
              <a:gd name="connsiteX18" fmla="*/ 300895 w 359491"/>
              <a:gd name="connsiteY18" fmla="*/ 207443 h 344782"/>
              <a:gd name="connsiteX19" fmla="*/ 293860 w 359491"/>
              <a:gd name="connsiteY19" fmla="*/ 78144 h 344782"/>
              <a:gd name="connsiteX20" fmla="*/ 259813 w 359491"/>
              <a:gd name="connsiteY20" fmla="*/ 186248 h 344782"/>
              <a:gd name="connsiteX21" fmla="*/ 245950 w 359491"/>
              <a:gd name="connsiteY21" fmla="*/ 178849 h 344782"/>
              <a:gd name="connsiteX22" fmla="*/ 269941 w 359491"/>
              <a:gd name="connsiteY22" fmla="*/ 102566 h 344782"/>
              <a:gd name="connsiteX23" fmla="*/ 323951 w 359491"/>
              <a:gd name="connsiteY23" fmla="*/ 67376 h 344782"/>
              <a:gd name="connsiteX24" fmla="*/ 335229 w 359491"/>
              <a:gd name="connsiteY24" fmla="*/ 82819 h 344782"/>
              <a:gd name="connsiteX25" fmla="*/ 296800 w 359491"/>
              <a:gd name="connsiteY25" fmla="*/ 204930 h 344782"/>
              <a:gd name="connsiteX26" fmla="*/ 282937 w 359491"/>
              <a:gd name="connsiteY26" fmla="*/ 197603 h 344782"/>
              <a:gd name="connsiteX27" fmla="*/ 314830 w 359491"/>
              <a:gd name="connsiteY27" fmla="*/ 57320 h 344782"/>
              <a:gd name="connsiteX28" fmla="*/ 320432 w 359491"/>
              <a:gd name="connsiteY28" fmla="*/ 63210 h 344782"/>
              <a:gd name="connsiteX29" fmla="*/ 278843 w 359491"/>
              <a:gd name="connsiteY29" fmla="*/ 195305 h 344782"/>
              <a:gd name="connsiteX30" fmla="*/ 265052 w 359491"/>
              <a:gd name="connsiteY30" fmla="*/ 187906 h 344782"/>
              <a:gd name="connsiteX31" fmla="*/ 302044 w 359491"/>
              <a:gd name="connsiteY31" fmla="*/ 70465 h 344782"/>
              <a:gd name="connsiteX32" fmla="*/ 204858 w 359491"/>
              <a:gd name="connsiteY32" fmla="*/ 15371 h 344782"/>
              <a:gd name="connsiteX33" fmla="*/ 204211 w 359491"/>
              <a:gd name="connsiteY33" fmla="*/ 118949 h 344782"/>
              <a:gd name="connsiteX34" fmla="*/ 277765 w 359491"/>
              <a:gd name="connsiteY34" fmla="*/ 43384 h 344782"/>
              <a:gd name="connsiteX35" fmla="*/ 204858 w 359491"/>
              <a:gd name="connsiteY35" fmla="*/ 15371 h 344782"/>
              <a:gd name="connsiteX36" fmla="*/ 162263 w 359491"/>
              <a:gd name="connsiteY36" fmla="*/ 14150 h 344782"/>
              <a:gd name="connsiteX37" fmla="*/ 14222 w 359491"/>
              <a:gd name="connsiteY37" fmla="*/ 172175 h 344782"/>
              <a:gd name="connsiteX38" fmla="*/ 172678 w 359491"/>
              <a:gd name="connsiteY38" fmla="*/ 330200 h 344782"/>
              <a:gd name="connsiteX39" fmla="*/ 309155 w 359491"/>
              <a:gd name="connsiteY39" fmla="*/ 253989 h 344782"/>
              <a:gd name="connsiteX40" fmla="*/ 162263 w 359491"/>
              <a:gd name="connsiteY40" fmla="*/ 176413 h 344782"/>
              <a:gd name="connsiteX41" fmla="*/ 190707 w 359491"/>
              <a:gd name="connsiteY41" fmla="*/ 646 h 344782"/>
              <a:gd name="connsiteX42" fmla="*/ 197890 w 359491"/>
              <a:gd name="connsiteY42" fmla="*/ 646 h 344782"/>
              <a:gd name="connsiteX43" fmla="*/ 293065 w 359491"/>
              <a:gd name="connsiteY43" fmla="*/ 37638 h 344782"/>
              <a:gd name="connsiteX44" fmla="*/ 298596 w 359491"/>
              <a:gd name="connsiteY44" fmla="*/ 42810 h 344782"/>
              <a:gd name="connsiteX45" fmla="*/ 189702 w 359491"/>
              <a:gd name="connsiteY45" fmla="*/ 154648 h 344782"/>
              <a:gd name="connsiteX46" fmla="*/ 166285 w 359491"/>
              <a:gd name="connsiteY46" fmla="*/ 0 h 344782"/>
              <a:gd name="connsiteX47" fmla="*/ 168513 w 359491"/>
              <a:gd name="connsiteY47" fmla="*/ 0 h 344782"/>
              <a:gd name="connsiteX48" fmla="*/ 176772 w 359491"/>
              <a:gd name="connsiteY48" fmla="*/ 0 h 344782"/>
              <a:gd name="connsiteX49" fmla="*/ 176772 w 359491"/>
              <a:gd name="connsiteY49" fmla="*/ 168081 h 344782"/>
              <a:gd name="connsiteX50" fmla="*/ 327974 w 359491"/>
              <a:gd name="connsiteY50" fmla="*/ 247883 h 344782"/>
              <a:gd name="connsiteX51" fmla="*/ 325173 w 359491"/>
              <a:gd name="connsiteY51" fmla="*/ 254061 h 344782"/>
              <a:gd name="connsiteX52" fmla="*/ 172822 w 359491"/>
              <a:gd name="connsiteY52" fmla="*/ 344782 h 344782"/>
              <a:gd name="connsiteX53" fmla="*/ 0 w 359491"/>
              <a:gd name="connsiteY53" fmla="*/ 172391 h 344782"/>
              <a:gd name="connsiteX54" fmla="*/ 166285 w 359491"/>
              <a:gd name="connsiteY54" fmla="*/ 0 h 34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59491" h="344782">
                <a:moveTo>
                  <a:pt x="359363" y="155080"/>
                </a:moveTo>
                <a:cubicBezTo>
                  <a:pt x="359363" y="157665"/>
                  <a:pt x="359363" y="160252"/>
                  <a:pt x="359435" y="162837"/>
                </a:cubicBezTo>
                <a:cubicBezTo>
                  <a:pt x="360082" y="186261"/>
                  <a:pt x="355198" y="209505"/>
                  <a:pt x="345069" y="230645"/>
                </a:cubicBezTo>
                <a:lnTo>
                  <a:pt x="336953" y="226263"/>
                </a:lnTo>
                <a:close/>
                <a:moveTo>
                  <a:pt x="231944" y="141570"/>
                </a:moveTo>
                <a:lnTo>
                  <a:pt x="223971" y="167069"/>
                </a:lnTo>
                <a:lnTo>
                  <a:pt x="212837" y="161108"/>
                </a:lnTo>
                <a:close/>
                <a:moveTo>
                  <a:pt x="350959" y="114783"/>
                </a:moveTo>
                <a:cubicBezTo>
                  <a:pt x="354264" y="124056"/>
                  <a:pt x="356634" y="133631"/>
                  <a:pt x="358070" y="143371"/>
                </a:cubicBezTo>
                <a:lnTo>
                  <a:pt x="332715" y="223892"/>
                </a:lnTo>
                <a:lnTo>
                  <a:pt x="318852" y="216709"/>
                </a:lnTo>
                <a:close/>
                <a:moveTo>
                  <a:pt x="262902" y="109821"/>
                </a:moveTo>
                <a:lnTo>
                  <a:pt x="241856" y="176623"/>
                </a:lnTo>
                <a:lnTo>
                  <a:pt x="228065" y="169224"/>
                </a:lnTo>
                <a:lnTo>
                  <a:pt x="239055" y="134315"/>
                </a:lnTo>
                <a:close/>
                <a:moveTo>
                  <a:pt x="338390" y="88278"/>
                </a:moveTo>
                <a:cubicBezTo>
                  <a:pt x="342197" y="94678"/>
                  <a:pt x="345501" y="101351"/>
                  <a:pt x="348302" y="108246"/>
                </a:cubicBezTo>
                <a:lnTo>
                  <a:pt x="314758" y="214841"/>
                </a:lnTo>
                <a:lnTo>
                  <a:pt x="300895" y="207443"/>
                </a:lnTo>
                <a:close/>
                <a:moveTo>
                  <a:pt x="293860" y="78144"/>
                </a:moveTo>
                <a:lnTo>
                  <a:pt x="259813" y="186248"/>
                </a:lnTo>
                <a:lnTo>
                  <a:pt x="245950" y="178849"/>
                </a:lnTo>
                <a:lnTo>
                  <a:pt x="269941" y="102566"/>
                </a:lnTo>
                <a:close/>
                <a:moveTo>
                  <a:pt x="323951" y="67376"/>
                </a:moveTo>
                <a:cubicBezTo>
                  <a:pt x="328046" y="72275"/>
                  <a:pt x="331781" y="77432"/>
                  <a:pt x="335229" y="82819"/>
                </a:cubicBezTo>
                <a:lnTo>
                  <a:pt x="296800" y="204930"/>
                </a:lnTo>
                <a:lnTo>
                  <a:pt x="282937" y="197603"/>
                </a:lnTo>
                <a:close/>
                <a:moveTo>
                  <a:pt x="314830" y="57320"/>
                </a:moveTo>
                <a:cubicBezTo>
                  <a:pt x="316769" y="59187"/>
                  <a:pt x="318636" y="61198"/>
                  <a:pt x="320432" y="63210"/>
                </a:cubicBezTo>
                <a:lnTo>
                  <a:pt x="278843" y="195305"/>
                </a:lnTo>
                <a:lnTo>
                  <a:pt x="265052" y="187906"/>
                </a:lnTo>
                <a:lnTo>
                  <a:pt x="302044" y="70465"/>
                </a:lnTo>
                <a:close/>
                <a:moveTo>
                  <a:pt x="204858" y="15371"/>
                </a:moveTo>
                <a:lnTo>
                  <a:pt x="204211" y="118949"/>
                </a:lnTo>
                <a:lnTo>
                  <a:pt x="277765" y="43384"/>
                </a:lnTo>
                <a:cubicBezTo>
                  <a:pt x="256790" y="27029"/>
                  <a:pt x="231363" y="17281"/>
                  <a:pt x="204858" y="15371"/>
                </a:cubicBezTo>
                <a:close/>
                <a:moveTo>
                  <a:pt x="162263" y="14150"/>
                </a:moveTo>
                <a:cubicBezTo>
                  <a:pt x="78868" y="16233"/>
                  <a:pt x="14222" y="84902"/>
                  <a:pt x="14222" y="172175"/>
                </a:cubicBezTo>
                <a:cubicBezTo>
                  <a:pt x="14437" y="259520"/>
                  <a:pt x="85333" y="330200"/>
                  <a:pt x="172678" y="330200"/>
                </a:cubicBezTo>
                <a:cubicBezTo>
                  <a:pt x="229496" y="330200"/>
                  <a:pt x="285594" y="298524"/>
                  <a:pt x="309155" y="253989"/>
                </a:cubicBezTo>
                <a:lnTo>
                  <a:pt x="162263" y="176413"/>
                </a:lnTo>
                <a:close/>
                <a:moveTo>
                  <a:pt x="190707" y="646"/>
                </a:moveTo>
                <a:lnTo>
                  <a:pt x="197890" y="646"/>
                </a:lnTo>
                <a:cubicBezTo>
                  <a:pt x="233015" y="1271"/>
                  <a:pt x="266775" y="14387"/>
                  <a:pt x="293065" y="37638"/>
                </a:cubicBezTo>
                <a:lnTo>
                  <a:pt x="298596" y="42810"/>
                </a:lnTo>
                <a:lnTo>
                  <a:pt x="189702" y="154648"/>
                </a:lnTo>
                <a:close/>
                <a:moveTo>
                  <a:pt x="166285" y="0"/>
                </a:moveTo>
                <a:lnTo>
                  <a:pt x="168513" y="0"/>
                </a:lnTo>
                <a:lnTo>
                  <a:pt x="176772" y="0"/>
                </a:lnTo>
                <a:lnTo>
                  <a:pt x="176772" y="168081"/>
                </a:lnTo>
                <a:lnTo>
                  <a:pt x="327974" y="247883"/>
                </a:lnTo>
                <a:lnTo>
                  <a:pt x="325173" y="254061"/>
                </a:lnTo>
                <a:cubicBezTo>
                  <a:pt x="301468" y="306640"/>
                  <a:pt x="237469" y="344782"/>
                  <a:pt x="172822" y="344782"/>
                </a:cubicBezTo>
                <a:cubicBezTo>
                  <a:pt x="77576" y="344782"/>
                  <a:pt x="215" y="267673"/>
                  <a:pt x="0" y="172391"/>
                </a:cubicBezTo>
                <a:cubicBezTo>
                  <a:pt x="0" y="75708"/>
                  <a:pt x="72907" y="0"/>
                  <a:pt x="166285" y="0"/>
                </a:cubicBezTo>
                <a:close/>
              </a:path>
            </a:pathLst>
          </a:custGeom>
          <a:noFill/>
          <a:ln w="19050" cap="flat">
            <a:solidFill>
              <a:schemeClr val="accent1"/>
            </a:solidFill>
            <a:prstDash val="solid"/>
            <a:miter/>
          </a:ln>
          <a:effectLst>
            <a:outerShdw blurRad="38100" dist="12700" dir="5400000" algn="t" rotWithShape="0">
              <a:prstClr val="black">
                <a:alpha val="20000"/>
              </a:prstClr>
            </a:outerShdw>
          </a:effectLst>
        </p:spPr>
        <p:txBody>
          <a:bodyPr rtlCol="0" anchor="ctr"/>
          <a:lstStyle/>
          <a:p>
            <a:endParaRPr lang="zh-CN" altLang="en-US">
              <a:cs typeface="+mn-ea"/>
              <a:sym typeface="+mn-lt"/>
            </a:endParaRPr>
          </a:p>
        </p:txBody>
      </p:sp>
      <p:pic>
        <p:nvPicPr>
          <p:cNvPr id="26" name="图片 25"/>
          <p:cNvPicPr>
            <a:picLocks noChangeAspect="1"/>
          </p:cNvPicPr>
          <p:nvPr/>
        </p:nvPicPr>
        <p:blipFill>
          <a:blip r:embed="rId7"/>
          <a:stretch>
            <a:fillRect/>
          </a:stretch>
        </p:blipFill>
        <p:spPr>
          <a:xfrm rot="20400000" flipV="1">
            <a:off x="821659" y="2588577"/>
            <a:ext cx="10434320" cy="4391025"/>
          </a:xfrm>
          <a:prstGeom prst="rect">
            <a:avLst/>
          </a:prstGeom>
          <a:effectLst>
            <a:outerShdw blurRad="25400" dist="12700" dir="2700000" algn="tl" rotWithShape="0">
              <a:prstClr val="black">
                <a:alpha val="20000"/>
              </a:prstClr>
            </a:outerShdw>
          </a:effectLst>
        </p:spPr>
      </p:pic>
    </p:spTree>
    <p:custDataLst>
      <p:tags r:id="rId1"/>
    </p:custData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 y="-931"/>
            <a:ext cx="471805" cy="68589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4" name="组合 53"/>
          <p:cNvGrpSpPr/>
          <p:nvPr/>
        </p:nvGrpSpPr>
        <p:grpSpPr>
          <a:xfrm>
            <a:off x="-26894" y="0"/>
            <a:ext cx="498699" cy="6857999"/>
            <a:chOff x="-26894" y="1268"/>
            <a:chExt cx="498699" cy="6870702"/>
          </a:xfrm>
        </p:grpSpPr>
        <p:sp>
          <p:nvSpPr>
            <p:cNvPr id="56" name="矩形 55"/>
            <p:cNvSpPr/>
            <p:nvPr/>
          </p:nvSpPr>
          <p:spPr>
            <a:xfrm rot="16200000">
              <a:off x="-1695212" y="1671080"/>
              <a:ext cx="3836829" cy="497205"/>
            </a:xfrm>
            <a:prstGeom prst="rect">
              <a:avLst/>
            </a:prstGeom>
            <a:blipFill rotWithShape="1">
              <a:blip r:embed="rId3">
                <a:alphaModFix amt="5000"/>
              </a:blip>
              <a:srcRect/>
              <a:stretch>
                <a:fillRect t="-248532" r="-3058" b="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矩形 56"/>
            <p:cNvSpPr/>
            <p:nvPr/>
          </p:nvSpPr>
          <p:spPr>
            <a:xfrm rot="16200000">
              <a:off x="-1295694" y="5105628"/>
              <a:ext cx="3035142" cy="497541"/>
            </a:xfrm>
            <a:prstGeom prst="rect">
              <a:avLst/>
            </a:prstGeom>
            <a:blipFill rotWithShape="1">
              <a:blip r:embed="rId3">
                <a:alphaModFix amt="5000"/>
              </a:blip>
              <a:srcRect/>
              <a:stretch>
                <a:fillRect l="-30279" t="-248063" r="-1" b="-23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4" name="椭圆 43"/>
          <p:cNvSpPr/>
          <p:nvPr/>
        </p:nvSpPr>
        <p:spPr>
          <a:xfrm>
            <a:off x="281305" y="4070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281305" y="103568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p:cNvSpPr/>
          <p:nvPr/>
        </p:nvSpPr>
        <p:spPr>
          <a:xfrm>
            <a:off x="281305" y="164528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p:cNvSpPr/>
          <p:nvPr/>
        </p:nvSpPr>
        <p:spPr>
          <a:xfrm>
            <a:off x="281305" y="22739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p:cNvSpPr/>
          <p:nvPr/>
        </p:nvSpPr>
        <p:spPr>
          <a:xfrm>
            <a:off x="281305" y="29216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p:cNvSpPr/>
          <p:nvPr/>
        </p:nvSpPr>
        <p:spPr>
          <a:xfrm>
            <a:off x="281305" y="35312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p:cNvSpPr/>
          <p:nvPr/>
        </p:nvSpPr>
        <p:spPr>
          <a:xfrm>
            <a:off x="281305" y="41408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p:cNvSpPr/>
          <p:nvPr/>
        </p:nvSpPr>
        <p:spPr>
          <a:xfrm>
            <a:off x="281305" y="5426710"/>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65" name="椭圆 64"/>
          <p:cNvSpPr/>
          <p:nvPr/>
        </p:nvSpPr>
        <p:spPr>
          <a:xfrm>
            <a:off x="281305" y="602678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p:cNvSpPr/>
          <p:nvPr/>
        </p:nvSpPr>
        <p:spPr>
          <a:xfrm>
            <a:off x="281305" y="4784090"/>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p:cNvSpPr/>
          <p:nvPr/>
        </p:nvSpPr>
        <p:spPr>
          <a:xfrm>
            <a:off x="311785" y="44323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F0202"/>
              </a:solidFill>
              <a:cs typeface="+mn-ea"/>
              <a:sym typeface="+mn-lt"/>
            </a:endParaRPr>
          </a:p>
        </p:txBody>
      </p:sp>
      <p:sp>
        <p:nvSpPr>
          <p:cNvPr id="69" name="椭圆 68"/>
          <p:cNvSpPr/>
          <p:nvPr/>
        </p:nvSpPr>
        <p:spPr>
          <a:xfrm>
            <a:off x="320040" y="1073150"/>
            <a:ext cx="309880" cy="322580"/>
          </a:xfrm>
          <a:prstGeom prst="ellipse">
            <a:avLst/>
          </a:prstGeom>
          <a:solidFill>
            <a:srgbClr val="E5E5E5"/>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p:cNvSpPr/>
          <p:nvPr/>
        </p:nvSpPr>
        <p:spPr>
          <a:xfrm>
            <a:off x="316230" y="1684655"/>
            <a:ext cx="309880" cy="322580"/>
          </a:xfrm>
          <a:prstGeom prst="ellipse">
            <a:avLst/>
          </a:prstGeom>
          <a:solidFill>
            <a:schemeClr val="accent5"/>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p:cNvSpPr/>
          <p:nvPr/>
        </p:nvSpPr>
        <p:spPr>
          <a:xfrm>
            <a:off x="318770" y="230949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p:cNvSpPr/>
          <p:nvPr/>
        </p:nvSpPr>
        <p:spPr>
          <a:xfrm>
            <a:off x="315595" y="295529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p:cNvSpPr/>
          <p:nvPr/>
        </p:nvSpPr>
        <p:spPr>
          <a:xfrm>
            <a:off x="315595" y="356679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p:cNvSpPr/>
          <p:nvPr/>
        </p:nvSpPr>
        <p:spPr>
          <a:xfrm>
            <a:off x="314325" y="417830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cs typeface="+mn-ea"/>
              <a:sym typeface="+mn-lt"/>
            </a:endParaRPr>
          </a:p>
        </p:txBody>
      </p:sp>
      <p:sp>
        <p:nvSpPr>
          <p:cNvPr id="78" name="椭圆 77"/>
          <p:cNvSpPr/>
          <p:nvPr/>
        </p:nvSpPr>
        <p:spPr>
          <a:xfrm>
            <a:off x="313690" y="481838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cs typeface="+mn-ea"/>
              <a:sym typeface="+mn-lt"/>
            </a:endParaRPr>
          </a:p>
        </p:txBody>
      </p:sp>
      <p:sp>
        <p:nvSpPr>
          <p:cNvPr id="79" name="椭圆 78"/>
          <p:cNvSpPr/>
          <p:nvPr/>
        </p:nvSpPr>
        <p:spPr>
          <a:xfrm>
            <a:off x="315595" y="546163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p:cNvSpPr/>
          <p:nvPr/>
        </p:nvSpPr>
        <p:spPr>
          <a:xfrm>
            <a:off x="313690" y="606361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cs typeface="+mn-ea"/>
              <a:sym typeface="+mn-lt"/>
            </a:endParaRPr>
          </a:p>
        </p:txBody>
      </p:sp>
      <p:sp>
        <p:nvSpPr>
          <p:cNvPr id="81" name="文本框 80"/>
          <p:cNvSpPr txBox="1"/>
          <p:nvPr/>
        </p:nvSpPr>
        <p:spPr>
          <a:xfrm>
            <a:off x="324168" y="109124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dirty="0">
                <a:solidFill>
                  <a:schemeClr val="bg1"/>
                </a:solidFill>
                <a:cs typeface="+mn-ea"/>
                <a:sym typeface="+mn-lt"/>
              </a:rPr>
              <a:t>0</a:t>
            </a:r>
          </a:p>
        </p:txBody>
      </p:sp>
      <p:sp>
        <p:nvSpPr>
          <p:cNvPr id="82" name="文本框 81"/>
          <p:cNvSpPr txBox="1"/>
          <p:nvPr/>
        </p:nvSpPr>
        <p:spPr>
          <a:xfrm>
            <a:off x="343218" y="1707833"/>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dirty="0">
                <a:solidFill>
                  <a:schemeClr val="bg1"/>
                </a:solidFill>
                <a:cs typeface="+mn-ea"/>
                <a:sym typeface="+mn-lt"/>
              </a:rPr>
              <a:t>1</a:t>
            </a:r>
          </a:p>
        </p:txBody>
      </p:sp>
      <p:sp>
        <p:nvSpPr>
          <p:cNvPr id="83" name="文本框 82"/>
          <p:cNvSpPr txBox="1"/>
          <p:nvPr/>
        </p:nvSpPr>
        <p:spPr>
          <a:xfrm>
            <a:off x="324168" y="232441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dirty="0">
                <a:solidFill>
                  <a:schemeClr val="bg1"/>
                </a:solidFill>
                <a:cs typeface="+mn-ea"/>
                <a:sym typeface="+mn-lt"/>
              </a:rPr>
              <a:t>2</a:t>
            </a:r>
          </a:p>
        </p:txBody>
      </p:sp>
      <p:sp>
        <p:nvSpPr>
          <p:cNvPr id="84" name="文本框 83"/>
          <p:cNvSpPr txBox="1"/>
          <p:nvPr/>
        </p:nvSpPr>
        <p:spPr>
          <a:xfrm>
            <a:off x="324168" y="358679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a:solidFill>
                  <a:schemeClr val="bg1"/>
                </a:solidFill>
                <a:cs typeface="+mn-ea"/>
                <a:sym typeface="+mn-lt"/>
              </a:rPr>
              <a:t>4</a:t>
            </a:r>
          </a:p>
        </p:txBody>
      </p:sp>
      <p:sp>
        <p:nvSpPr>
          <p:cNvPr id="85" name="文本框 84"/>
          <p:cNvSpPr txBox="1"/>
          <p:nvPr/>
        </p:nvSpPr>
        <p:spPr>
          <a:xfrm>
            <a:off x="324168" y="420274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a:solidFill>
                  <a:schemeClr val="bg1"/>
                </a:solidFill>
                <a:cs typeface="+mn-ea"/>
                <a:sym typeface="+mn-lt"/>
              </a:rPr>
              <a:t>5</a:t>
            </a:r>
          </a:p>
        </p:txBody>
      </p:sp>
      <p:sp>
        <p:nvSpPr>
          <p:cNvPr id="86" name="文本框 85"/>
          <p:cNvSpPr txBox="1"/>
          <p:nvPr/>
        </p:nvSpPr>
        <p:spPr>
          <a:xfrm>
            <a:off x="324168" y="483901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a:solidFill>
                  <a:schemeClr val="bg1"/>
                </a:solidFill>
                <a:cs typeface="+mn-ea"/>
                <a:sym typeface="+mn-lt"/>
              </a:rPr>
              <a:t>6</a:t>
            </a:r>
          </a:p>
        </p:txBody>
      </p:sp>
      <p:sp>
        <p:nvSpPr>
          <p:cNvPr id="87" name="文本框 86"/>
          <p:cNvSpPr txBox="1"/>
          <p:nvPr/>
        </p:nvSpPr>
        <p:spPr>
          <a:xfrm>
            <a:off x="324168" y="5487353"/>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a:solidFill>
                  <a:schemeClr val="bg1"/>
                </a:solidFill>
                <a:cs typeface="+mn-ea"/>
                <a:sym typeface="+mn-lt"/>
              </a:rPr>
              <a:t>7</a:t>
            </a:r>
          </a:p>
        </p:txBody>
      </p:sp>
      <p:sp>
        <p:nvSpPr>
          <p:cNvPr id="88" name="文本框 87"/>
          <p:cNvSpPr txBox="1"/>
          <p:nvPr/>
        </p:nvSpPr>
        <p:spPr>
          <a:xfrm>
            <a:off x="324168" y="297084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dirty="0">
                <a:solidFill>
                  <a:schemeClr val="bg1"/>
                </a:solidFill>
                <a:cs typeface="+mn-ea"/>
                <a:sym typeface="+mn-lt"/>
              </a:rPr>
              <a:t>3</a:t>
            </a:r>
          </a:p>
        </p:txBody>
      </p:sp>
      <p:sp>
        <p:nvSpPr>
          <p:cNvPr id="4" name="文本框 3">
            <a:extLst>
              <a:ext uri="{FF2B5EF4-FFF2-40B4-BE49-F238E27FC236}">
                <a16:creationId xmlns:a16="http://schemas.microsoft.com/office/drawing/2014/main" id="{BE8B584B-668A-5F14-8637-012A995997E0}"/>
              </a:ext>
            </a:extLst>
          </p:cNvPr>
          <p:cNvSpPr txBox="1"/>
          <p:nvPr/>
        </p:nvSpPr>
        <p:spPr>
          <a:xfrm>
            <a:off x="614632" y="185017"/>
            <a:ext cx="4573730"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Semantic Analysis:</a:t>
            </a:r>
            <a:endParaRPr lang="zh-CN" altLang="en-US" sz="24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D071E8CD-D576-D6B7-F98D-EC276B548AD0}"/>
              </a:ext>
            </a:extLst>
          </p:cNvPr>
          <p:cNvSpPr txBox="1"/>
          <p:nvPr/>
        </p:nvSpPr>
        <p:spPr>
          <a:xfrm>
            <a:off x="833137" y="723980"/>
            <a:ext cx="11034695" cy="1477328"/>
          </a:xfrm>
          <a:prstGeom prst="rect">
            <a:avLst/>
          </a:prstGeom>
          <a:noFill/>
        </p:spPr>
        <p:txBody>
          <a:bodyPr wrap="square" rtlCol="0">
            <a:spAutoFit/>
          </a:bodyPr>
          <a:lstStyle/>
          <a:p>
            <a:r>
              <a:rPr lang="en-US" altLang="zh-CN" dirty="0">
                <a:solidFill>
                  <a:srgbClr val="1F2328"/>
                </a:solidFill>
                <a:latin typeface="Times New Roman" panose="02020603050405020304" pitchFamily="18" charset="0"/>
                <a:cs typeface="Times New Roman" panose="02020603050405020304" pitchFamily="18" charset="0"/>
              </a:rPr>
              <a:t>3. Pertains to type checking of variables in an arithmetic expression. For this, the </a:t>
            </a:r>
            <a:r>
              <a:rPr lang="en-US" altLang="zh-CN" dirty="0" err="1">
                <a:solidFill>
                  <a:srgbClr val="1F2328"/>
                </a:solidFill>
                <a:latin typeface="Times New Roman" panose="02020603050405020304" pitchFamily="18" charset="0"/>
                <a:cs typeface="Times New Roman" panose="02020603050405020304" pitchFamily="18" charset="0"/>
              </a:rPr>
              <a:t>check_types</a:t>
            </a:r>
            <a:r>
              <a:rPr lang="en-US" altLang="zh-CN" dirty="0">
                <a:solidFill>
                  <a:srgbClr val="1F2328"/>
                </a:solidFill>
                <a:latin typeface="Times New Roman" panose="02020603050405020304" pitchFamily="18" charset="0"/>
                <a:cs typeface="Times New Roman" panose="02020603050405020304" pitchFamily="18" charset="0"/>
              </a:rPr>
              <a:t> function is used, which takes the types of both variables as input. If the types match, nothing is done. If one variable needs to be converted to another type, the corresponding type conversion node is inserted in the syntax tree (</a:t>
            </a:r>
            <a:r>
              <a:rPr lang="en-US" altLang="zh-CN" dirty="0" err="1">
                <a:solidFill>
                  <a:srgbClr val="1F2328"/>
                </a:solidFill>
                <a:latin typeface="Times New Roman" panose="02020603050405020304" pitchFamily="18" charset="0"/>
                <a:cs typeface="Times New Roman" panose="02020603050405020304" pitchFamily="18" charset="0"/>
              </a:rPr>
              <a:t>inttofloat</a:t>
            </a:r>
            <a:r>
              <a:rPr lang="en-US" altLang="zh-CN" dirty="0">
                <a:solidFill>
                  <a:srgbClr val="1F2328"/>
                </a:solidFill>
                <a:latin typeface="Times New Roman" panose="02020603050405020304" pitchFamily="18" charset="0"/>
                <a:cs typeface="Times New Roman" panose="02020603050405020304" pitchFamily="18" charset="0"/>
              </a:rPr>
              <a:t> or </a:t>
            </a:r>
            <a:r>
              <a:rPr lang="en-US" altLang="zh-CN" dirty="0" err="1">
                <a:solidFill>
                  <a:srgbClr val="1F2328"/>
                </a:solidFill>
                <a:latin typeface="Times New Roman" panose="02020603050405020304" pitchFamily="18" charset="0"/>
                <a:cs typeface="Times New Roman" panose="02020603050405020304" pitchFamily="18" charset="0"/>
              </a:rPr>
              <a:t>floattoint</a:t>
            </a:r>
            <a:r>
              <a:rPr lang="en-US" altLang="zh-CN" dirty="0">
                <a:solidFill>
                  <a:srgbClr val="1F2328"/>
                </a:solidFill>
                <a:latin typeface="Times New Roman" panose="02020603050405020304" pitchFamily="18" charset="0"/>
                <a:cs typeface="Times New Roman" panose="02020603050405020304" pitchFamily="18" charset="0"/>
              </a:rPr>
              <a:t>). The type field was added to the struct representing value and expression tokens to keep track of the type of the compound expressions that are not present in the symbol table. The output of this phase is the annotated syntax tree.</a:t>
            </a:r>
            <a:endParaRPr lang="zh-CN" altLang="en-US"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9434660E-A061-0DD4-82D4-BFEA960134A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3137" y="2689860"/>
            <a:ext cx="5756275" cy="3291840"/>
          </a:xfrm>
          <a:prstGeom prst="rect">
            <a:avLst/>
          </a:prstGeom>
          <a:noFill/>
          <a:ln>
            <a:noFill/>
          </a:ln>
        </p:spPr>
      </p:pic>
      <p:pic>
        <p:nvPicPr>
          <p:cNvPr id="9" name="图片 8" descr="图片包含 文本&#10;&#10;描述已自动生成">
            <a:extLst>
              <a:ext uri="{FF2B5EF4-FFF2-40B4-BE49-F238E27FC236}">
                <a16:creationId xmlns:a16="http://schemas.microsoft.com/office/drawing/2014/main" id="{F62F1E8B-3633-C4BF-8577-1365B959FF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2095" y="2385783"/>
            <a:ext cx="5797891" cy="3702367"/>
          </a:xfrm>
          <a:prstGeom prst="rect">
            <a:avLst/>
          </a:prstGeom>
        </p:spPr>
      </p:pic>
    </p:spTree>
    <p:custDataLst>
      <p:tags r:id="rId1"/>
    </p:custDataLst>
    <p:extLst>
      <p:ext uri="{BB962C8B-B14F-4D97-AF65-F5344CB8AC3E}">
        <p14:creationId xmlns:p14="http://schemas.microsoft.com/office/powerpoint/2010/main" val="1409757499"/>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 y="-931"/>
            <a:ext cx="471805" cy="68589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4" name="组合 53"/>
          <p:cNvGrpSpPr/>
          <p:nvPr/>
        </p:nvGrpSpPr>
        <p:grpSpPr>
          <a:xfrm>
            <a:off x="-26894" y="0"/>
            <a:ext cx="498699" cy="6857999"/>
            <a:chOff x="-26894" y="1268"/>
            <a:chExt cx="498699" cy="6870702"/>
          </a:xfrm>
        </p:grpSpPr>
        <p:sp>
          <p:nvSpPr>
            <p:cNvPr id="56" name="矩形 55"/>
            <p:cNvSpPr/>
            <p:nvPr/>
          </p:nvSpPr>
          <p:spPr>
            <a:xfrm rot="16200000">
              <a:off x="-1695212" y="1671080"/>
              <a:ext cx="3836829" cy="497205"/>
            </a:xfrm>
            <a:prstGeom prst="rect">
              <a:avLst/>
            </a:prstGeom>
            <a:blipFill rotWithShape="1">
              <a:blip r:embed="rId3">
                <a:alphaModFix amt="5000"/>
              </a:blip>
              <a:srcRect/>
              <a:stretch>
                <a:fillRect t="-248532" r="-3058" b="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矩形 56"/>
            <p:cNvSpPr/>
            <p:nvPr/>
          </p:nvSpPr>
          <p:spPr>
            <a:xfrm rot="16200000">
              <a:off x="-1295694" y="5105628"/>
              <a:ext cx="3035142" cy="497541"/>
            </a:xfrm>
            <a:prstGeom prst="rect">
              <a:avLst/>
            </a:prstGeom>
            <a:blipFill rotWithShape="1">
              <a:blip r:embed="rId3">
                <a:alphaModFix amt="5000"/>
              </a:blip>
              <a:srcRect/>
              <a:stretch>
                <a:fillRect l="-30279" t="-248063" r="-1" b="-23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4" name="椭圆 43"/>
          <p:cNvSpPr/>
          <p:nvPr/>
        </p:nvSpPr>
        <p:spPr>
          <a:xfrm>
            <a:off x="281305" y="4070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281305" y="103568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p:cNvSpPr/>
          <p:nvPr/>
        </p:nvSpPr>
        <p:spPr>
          <a:xfrm>
            <a:off x="281305" y="164528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p:cNvSpPr/>
          <p:nvPr/>
        </p:nvSpPr>
        <p:spPr>
          <a:xfrm>
            <a:off x="281305" y="22739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p:cNvSpPr/>
          <p:nvPr/>
        </p:nvSpPr>
        <p:spPr>
          <a:xfrm>
            <a:off x="281305" y="29216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p:cNvSpPr/>
          <p:nvPr/>
        </p:nvSpPr>
        <p:spPr>
          <a:xfrm>
            <a:off x="281305" y="35312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p:cNvSpPr/>
          <p:nvPr/>
        </p:nvSpPr>
        <p:spPr>
          <a:xfrm>
            <a:off x="281305" y="41408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p:cNvSpPr/>
          <p:nvPr/>
        </p:nvSpPr>
        <p:spPr>
          <a:xfrm>
            <a:off x="281305" y="5426710"/>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65" name="椭圆 64"/>
          <p:cNvSpPr/>
          <p:nvPr/>
        </p:nvSpPr>
        <p:spPr>
          <a:xfrm>
            <a:off x="281305" y="602678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p:cNvSpPr/>
          <p:nvPr/>
        </p:nvSpPr>
        <p:spPr>
          <a:xfrm>
            <a:off x="281305" y="4784090"/>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p:cNvSpPr/>
          <p:nvPr/>
        </p:nvSpPr>
        <p:spPr>
          <a:xfrm>
            <a:off x="311785" y="44323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F0202"/>
              </a:solidFill>
              <a:cs typeface="+mn-ea"/>
              <a:sym typeface="+mn-lt"/>
            </a:endParaRPr>
          </a:p>
        </p:txBody>
      </p:sp>
      <p:sp>
        <p:nvSpPr>
          <p:cNvPr id="69" name="椭圆 68"/>
          <p:cNvSpPr/>
          <p:nvPr/>
        </p:nvSpPr>
        <p:spPr>
          <a:xfrm>
            <a:off x="320040" y="1073150"/>
            <a:ext cx="309880" cy="322580"/>
          </a:xfrm>
          <a:prstGeom prst="ellipse">
            <a:avLst/>
          </a:prstGeom>
          <a:solidFill>
            <a:srgbClr val="E5E5E5"/>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p:cNvSpPr/>
          <p:nvPr/>
        </p:nvSpPr>
        <p:spPr>
          <a:xfrm>
            <a:off x="316230" y="1684655"/>
            <a:ext cx="309880" cy="322580"/>
          </a:xfrm>
          <a:prstGeom prst="ellipse">
            <a:avLst/>
          </a:prstGeom>
          <a:solidFill>
            <a:schemeClr val="accent5"/>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p:cNvSpPr/>
          <p:nvPr/>
        </p:nvSpPr>
        <p:spPr>
          <a:xfrm>
            <a:off x="318770" y="230949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p:cNvSpPr/>
          <p:nvPr/>
        </p:nvSpPr>
        <p:spPr>
          <a:xfrm>
            <a:off x="315595" y="295529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p:cNvSpPr/>
          <p:nvPr/>
        </p:nvSpPr>
        <p:spPr>
          <a:xfrm>
            <a:off x="315595" y="356679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p:cNvSpPr/>
          <p:nvPr/>
        </p:nvSpPr>
        <p:spPr>
          <a:xfrm>
            <a:off x="314325" y="417830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cs typeface="+mn-ea"/>
              <a:sym typeface="+mn-lt"/>
            </a:endParaRPr>
          </a:p>
        </p:txBody>
      </p:sp>
      <p:sp>
        <p:nvSpPr>
          <p:cNvPr id="78" name="椭圆 77"/>
          <p:cNvSpPr/>
          <p:nvPr/>
        </p:nvSpPr>
        <p:spPr>
          <a:xfrm>
            <a:off x="313690" y="481838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cs typeface="+mn-ea"/>
              <a:sym typeface="+mn-lt"/>
            </a:endParaRPr>
          </a:p>
        </p:txBody>
      </p:sp>
      <p:sp>
        <p:nvSpPr>
          <p:cNvPr id="79" name="椭圆 78"/>
          <p:cNvSpPr/>
          <p:nvPr/>
        </p:nvSpPr>
        <p:spPr>
          <a:xfrm>
            <a:off x="315595" y="546163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p:cNvSpPr/>
          <p:nvPr/>
        </p:nvSpPr>
        <p:spPr>
          <a:xfrm>
            <a:off x="313690" y="606361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cs typeface="+mn-ea"/>
              <a:sym typeface="+mn-lt"/>
            </a:endParaRPr>
          </a:p>
        </p:txBody>
      </p:sp>
      <p:sp>
        <p:nvSpPr>
          <p:cNvPr id="81" name="文本框 80"/>
          <p:cNvSpPr txBox="1"/>
          <p:nvPr/>
        </p:nvSpPr>
        <p:spPr>
          <a:xfrm>
            <a:off x="324168" y="109124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dirty="0">
                <a:solidFill>
                  <a:schemeClr val="bg1"/>
                </a:solidFill>
                <a:cs typeface="+mn-ea"/>
                <a:sym typeface="+mn-lt"/>
              </a:rPr>
              <a:t>0</a:t>
            </a:r>
          </a:p>
        </p:txBody>
      </p:sp>
      <p:sp>
        <p:nvSpPr>
          <p:cNvPr id="82" name="文本框 81"/>
          <p:cNvSpPr txBox="1"/>
          <p:nvPr/>
        </p:nvSpPr>
        <p:spPr>
          <a:xfrm>
            <a:off x="343218" y="1707833"/>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dirty="0">
                <a:solidFill>
                  <a:schemeClr val="bg1"/>
                </a:solidFill>
                <a:cs typeface="+mn-ea"/>
                <a:sym typeface="+mn-lt"/>
              </a:rPr>
              <a:t>1</a:t>
            </a:r>
          </a:p>
        </p:txBody>
      </p:sp>
      <p:sp>
        <p:nvSpPr>
          <p:cNvPr id="83" name="文本框 82"/>
          <p:cNvSpPr txBox="1"/>
          <p:nvPr/>
        </p:nvSpPr>
        <p:spPr>
          <a:xfrm>
            <a:off x="324168" y="232441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dirty="0">
                <a:solidFill>
                  <a:schemeClr val="bg1"/>
                </a:solidFill>
                <a:cs typeface="+mn-ea"/>
                <a:sym typeface="+mn-lt"/>
              </a:rPr>
              <a:t>2</a:t>
            </a:r>
          </a:p>
        </p:txBody>
      </p:sp>
      <p:sp>
        <p:nvSpPr>
          <p:cNvPr id="84" name="文本框 83"/>
          <p:cNvSpPr txBox="1"/>
          <p:nvPr/>
        </p:nvSpPr>
        <p:spPr>
          <a:xfrm>
            <a:off x="324168" y="358679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a:solidFill>
                  <a:schemeClr val="bg1"/>
                </a:solidFill>
                <a:cs typeface="+mn-ea"/>
                <a:sym typeface="+mn-lt"/>
              </a:rPr>
              <a:t>4</a:t>
            </a:r>
          </a:p>
        </p:txBody>
      </p:sp>
      <p:sp>
        <p:nvSpPr>
          <p:cNvPr id="85" name="文本框 84"/>
          <p:cNvSpPr txBox="1"/>
          <p:nvPr/>
        </p:nvSpPr>
        <p:spPr>
          <a:xfrm>
            <a:off x="324168" y="420274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a:solidFill>
                  <a:schemeClr val="bg1"/>
                </a:solidFill>
                <a:cs typeface="+mn-ea"/>
                <a:sym typeface="+mn-lt"/>
              </a:rPr>
              <a:t>5</a:t>
            </a:r>
          </a:p>
        </p:txBody>
      </p:sp>
      <p:sp>
        <p:nvSpPr>
          <p:cNvPr id="86" name="文本框 85"/>
          <p:cNvSpPr txBox="1"/>
          <p:nvPr/>
        </p:nvSpPr>
        <p:spPr>
          <a:xfrm>
            <a:off x="324168" y="483901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a:solidFill>
                  <a:schemeClr val="bg1"/>
                </a:solidFill>
                <a:cs typeface="+mn-ea"/>
                <a:sym typeface="+mn-lt"/>
              </a:rPr>
              <a:t>6</a:t>
            </a:r>
          </a:p>
        </p:txBody>
      </p:sp>
      <p:sp>
        <p:nvSpPr>
          <p:cNvPr id="87" name="文本框 86"/>
          <p:cNvSpPr txBox="1"/>
          <p:nvPr/>
        </p:nvSpPr>
        <p:spPr>
          <a:xfrm>
            <a:off x="324168" y="5487353"/>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a:solidFill>
                  <a:schemeClr val="bg1"/>
                </a:solidFill>
                <a:cs typeface="+mn-ea"/>
                <a:sym typeface="+mn-lt"/>
              </a:rPr>
              <a:t>7</a:t>
            </a:r>
          </a:p>
        </p:txBody>
      </p:sp>
      <p:sp>
        <p:nvSpPr>
          <p:cNvPr id="88" name="文本框 87"/>
          <p:cNvSpPr txBox="1"/>
          <p:nvPr/>
        </p:nvSpPr>
        <p:spPr>
          <a:xfrm>
            <a:off x="324168" y="297084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dirty="0">
                <a:solidFill>
                  <a:schemeClr val="bg1"/>
                </a:solidFill>
                <a:cs typeface="+mn-ea"/>
                <a:sym typeface="+mn-lt"/>
              </a:rPr>
              <a:t>3</a:t>
            </a:r>
          </a:p>
        </p:txBody>
      </p:sp>
      <p:sp>
        <p:nvSpPr>
          <p:cNvPr id="4" name="文本框 3">
            <a:extLst>
              <a:ext uri="{FF2B5EF4-FFF2-40B4-BE49-F238E27FC236}">
                <a16:creationId xmlns:a16="http://schemas.microsoft.com/office/drawing/2014/main" id="{BE8B584B-668A-5F14-8637-012A995997E0}"/>
              </a:ext>
            </a:extLst>
          </p:cNvPr>
          <p:cNvSpPr txBox="1"/>
          <p:nvPr/>
        </p:nvSpPr>
        <p:spPr>
          <a:xfrm>
            <a:off x="614632" y="185017"/>
            <a:ext cx="10701368"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Intermediate Code Generation , Control statement and relation operation:</a:t>
            </a:r>
            <a:endParaRPr lang="zh-CN" altLang="en-US" sz="24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D071E8CD-D576-D6B7-F98D-EC276B548AD0}"/>
              </a:ext>
            </a:extLst>
          </p:cNvPr>
          <p:cNvSpPr txBox="1"/>
          <p:nvPr/>
        </p:nvSpPr>
        <p:spPr>
          <a:xfrm>
            <a:off x="833137" y="723980"/>
            <a:ext cx="11034695" cy="1754326"/>
          </a:xfrm>
          <a:prstGeom prst="rect">
            <a:avLst/>
          </a:prstGeom>
          <a:noFill/>
        </p:spPr>
        <p:txBody>
          <a:bodyPr wrap="square" rtlCol="0">
            <a:spAutoFit/>
          </a:bodyPr>
          <a:lstStyle/>
          <a:p>
            <a:r>
              <a:rPr lang="en-US" altLang="zh-CN" dirty="0">
                <a:solidFill>
                  <a:srgbClr val="1F2328"/>
                </a:solidFill>
                <a:latin typeface="Times New Roman" panose="02020603050405020304" pitchFamily="18" charset="0"/>
                <a:cs typeface="Times New Roman" panose="02020603050405020304" pitchFamily="18" charset="0"/>
              </a:rPr>
              <a:t>For intermediate code generation, the three address code representation was used. </a:t>
            </a:r>
            <a:r>
              <a:rPr lang="en-US" altLang="zh-CN" dirty="0" err="1">
                <a:solidFill>
                  <a:srgbClr val="1F2328"/>
                </a:solidFill>
                <a:latin typeface="Times New Roman" panose="02020603050405020304" pitchFamily="18" charset="0"/>
                <a:cs typeface="Times New Roman" panose="02020603050405020304" pitchFamily="18" charset="0"/>
              </a:rPr>
              <a:t>Is_for</a:t>
            </a:r>
            <a:r>
              <a:rPr lang="en-US" altLang="zh-CN" dirty="0">
                <a:solidFill>
                  <a:srgbClr val="1F2328"/>
                </a:solidFill>
                <a:latin typeface="Times New Roman" panose="02020603050405020304" pitchFamily="18" charset="0"/>
                <a:cs typeface="Times New Roman" panose="02020603050405020304" pitchFamily="18" charset="0"/>
              </a:rPr>
              <a:t> is used to judge the control statement. We</a:t>
            </a:r>
            <a:r>
              <a:rPr lang="zh-CN" altLang="en-US" dirty="0">
                <a:solidFill>
                  <a:srgbClr val="1F2328"/>
                </a:solidFill>
                <a:latin typeface="Times New Roman" panose="02020603050405020304" pitchFamily="18" charset="0"/>
                <a:cs typeface="Times New Roman" panose="02020603050405020304" pitchFamily="18" charset="0"/>
              </a:rPr>
              <a:t> </a:t>
            </a:r>
            <a:r>
              <a:rPr lang="en-US" altLang="zh-CN" dirty="0">
                <a:solidFill>
                  <a:srgbClr val="1F2328"/>
                </a:solidFill>
                <a:latin typeface="Times New Roman" panose="02020603050405020304" pitchFamily="18" charset="0"/>
                <a:cs typeface="Times New Roman" panose="02020603050405020304" pitchFamily="18" charset="0"/>
              </a:rPr>
              <a:t>use</a:t>
            </a:r>
            <a:r>
              <a:rPr lang="zh-CN" altLang="en-US" dirty="0">
                <a:solidFill>
                  <a:srgbClr val="1F2328"/>
                </a:solidFill>
                <a:latin typeface="Times New Roman" panose="02020603050405020304" pitchFamily="18" charset="0"/>
                <a:cs typeface="Times New Roman" panose="02020603050405020304" pitchFamily="18" charset="0"/>
              </a:rPr>
              <a:t> </a:t>
            </a:r>
            <a:r>
              <a:rPr lang="en-US" altLang="zh-CN" dirty="0">
                <a:solidFill>
                  <a:srgbClr val="1F2328"/>
                </a:solidFill>
                <a:latin typeface="Times New Roman" panose="02020603050405020304" pitchFamily="18" charset="0"/>
                <a:cs typeface="Times New Roman" panose="02020603050405020304" pitchFamily="18" charset="0"/>
              </a:rPr>
              <a:t>sprint to serve as the “emit” function that generate the triples. The triples(Intermediate Code) will be stored in the “</a:t>
            </a:r>
            <a:r>
              <a:rPr lang="en-US" altLang="zh-CN" dirty="0" err="1">
                <a:solidFill>
                  <a:srgbClr val="1F2328"/>
                </a:solidFill>
                <a:latin typeface="Times New Roman" panose="02020603050405020304" pitchFamily="18" charset="0"/>
                <a:cs typeface="Times New Roman" panose="02020603050405020304" pitchFamily="18" charset="0"/>
              </a:rPr>
              <a:t>icg</a:t>
            </a:r>
            <a:r>
              <a:rPr lang="en-US" altLang="zh-CN" dirty="0">
                <a:solidFill>
                  <a:srgbClr val="1F2328"/>
                </a:solidFill>
                <a:latin typeface="Times New Roman" panose="02020603050405020304" pitchFamily="18" charset="0"/>
                <a:cs typeface="Times New Roman" panose="02020603050405020304" pitchFamily="18" charset="0"/>
              </a:rPr>
              <a:t>” for the </a:t>
            </a:r>
            <a:r>
              <a:rPr lang="en-US" altLang="zh-CN" dirty="0" err="1">
                <a:solidFill>
                  <a:srgbClr val="1F2328"/>
                </a:solidFill>
                <a:latin typeface="Times New Roman" panose="02020603050405020304" pitchFamily="18" charset="0"/>
                <a:cs typeface="Times New Roman" panose="02020603050405020304" pitchFamily="18" charset="0"/>
              </a:rPr>
              <a:t>finaly</a:t>
            </a:r>
            <a:r>
              <a:rPr lang="en-US" altLang="zh-CN" dirty="0">
                <a:solidFill>
                  <a:srgbClr val="1F2328"/>
                </a:solidFill>
                <a:latin typeface="Times New Roman" panose="02020603050405020304" pitchFamily="18" charset="0"/>
                <a:cs typeface="Times New Roman" panose="02020603050405020304" pitchFamily="18" charset="0"/>
              </a:rPr>
              <a:t> </a:t>
            </a:r>
            <a:r>
              <a:rPr lang="en-US" altLang="zh-CN" dirty="0" err="1">
                <a:solidFill>
                  <a:srgbClr val="1F2328"/>
                </a:solidFill>
                <a:latin typeface="Times New Roman" panose="02020603050405020304" pitchFamily="18" charset="0"/>
                <a:cs typeface="Times New Roman" panose="02020603050405020304" pitchFamily="18" charset="0"/>
              </a:rPr>
              <a:t>output.</a:t>
            </a:r>
            <a:r>
              <a:rPr lang="en-US" altLang="zh-CN" sz="1800" kern="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We</a:t>
            </a:r>
            <a:r>
              <a:rPr lang="en-US" altLang="zh-CN"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use the </a:t>
            </a:r>
            <a:r>
              <a:rPr lang="en-US" altLang="zh-CN" sz="1800" kern="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if_body</a:t>
            </a:r>
            <a:r>
              <a:rPr lang="en-US" altLang="zh-CN"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and </a:t>
            </a:r>
            <a:r>
              <a:rPr lang="en-US" altLang="zh-CN" sz="1800" kern="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else_body</a:t>
            </a:r>
            <a:r>
              <a:rPr lang="en-US" altLang="zh-CN" sz="18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for the control statement as the true address and the false address of the control statement. We backpatch the address each time when we make a reduction of some terminal such as “)” or “;”. Therefore, we do not need the help of the E to help us remember where the address is.</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204790E0-1470-8FEB-3DFD-F2DD018B799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11200" y="2532915"/>
            <a:ext cx="7725600" cy="3163850"/>
          </a:xfrm>
          <a:prstGeom prst="rect">
            <a:avLst/>
          </a:prstGeom>
          <a:noFill/>
          <a:ln>
            <a:noFill/>
          </a:ln>
        </p:spPr>
      </p:pic>
      <p:pic>
        <p:nvPicPr>
          <p:cNvPr id="5" name="图片 4">
            <a:extLst>
              <a:ext uri="{FF2B5EF4-FFF2-40B4-BE49-F238E27FC236}">
                <a16:creationId xmlns:a16="http://schemas.microsoft.com/office/drawing/2014/main" id="{559E2679-E7E0-1526-335F-FD473A35664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591491" y="5033003"/>
            <a:ext cx="5791010" cy="1524253"/>
          </a:xfrm>
          <a:prstGeom prst="rect">
            <a:avLst/>
          </a:prstGeom>
          <a:noFill/>
          <a:ln>
            <a:noFill/>
          </a:ln>
        </p:spPr>
      </p:pic>
    </p:spTree>
    <p:custDataLst>
      <p:tags r:id="rId1"/>
    </p:custDataLst>
    <p:extLst>
      <p:ext uri="{BB962C8B-B14F-4D97-AF65-F5344CB8AC3E}">
        <p14:creationId xmlns:p14="http://schemas.microsoft.com/office/powerpoint/2010/main" val="414673281"/>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 y="-931"/>
            <a:ext cx="471805" cy="68589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4" name="组合 53"/>
          <p:cNvGrpSpPr/>
          <p:nvPr/>
        </p:nvGrpSpPr>
        <p:grpSpPr>
          <a:xfrm>
            <a:off x="-26894" y="0"/>
            <a:ext cx="498699" cy="6857999"/>
            <a:chOff x="-26894" y="1268"/>
            <a:chExt cx="498699" cy="6870702"/>
          </a:xfrm>
        </p:grpSpPr>
        <p:sp>
          <p:nvSpPr>
            <p:cNvPr id="56" name="矩形 55"/>
            <p:cNvSpPr/>
            <p:nvPr/>
          </p:nvSpPr>
          <p:spPr>
            <a:xfrm rot="16200000">
              <a:off x="-1695212" y="1671080"/>
              <a:ext cx="3836829" cy="497205"/>
            </a:xfrm>
            <a:prstGeom prst="rect">
              <a:avLst/>
            </a:prstGeom>
            <a:blipFill rotWithShape="1">
              <a:blip r:embed="rId3">
                <a:alphaModFix amt="5000"/>
              </a:blip>
              <a:srcRect/>
              <a:stretch>
                <a:fillRect t="-248532" r="-3058" b="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矩形 56"/>
            <p:cNvSpPr/>
            <p:nvPr/>
          </p:nvSpPr>
          <p:spPr>
            <a:xfrm rot="16200000">
              <a:off x="-1295694" y="5105628"/>
              <a:ext cx="3035142" cy="497541"/>
            </a:xfrm>
            <a:prstGeom prst="rect">
              <a:avLst/>
            </a:prstGeom>
            <a:blipFill rotWithShape="1">
              <a:blip r:embed="rId3">
                <a:alphaModFix amt="5000"/>
              </a:blip>
              <a:srcRect/>
              <a:stretch>
                <a:fillRect l="-30279" t="-248063" r="-1" b="-23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4" name="椭圆 43"/>
          <p:cNvSpPr/>
          <p:nvPr/>
        </p:nvSpPr>
        <p:spPr>
          <a:xfrm>
            <a:off x="281305" y="4070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281305" y="103568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p:cNvSpPr/>
          <p:nvPr/>
        </p:nvSpPr>
        <p:spPr>
          <a:xfrm>
            <a:off x="281305" y="164528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p:cNvSpPr/>
          <p:nvPr/>
        </p:nvSpPr>
        <p:spPr>
          <a:xfrm>
            <a:off x="281305" y="22739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p:cNvSpPr/>
          <p:nvPr/>
        </p:nvSpPr>
        <p:spPr>
          <a:xfrm>
            <a:off x="281305" y="29216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p:cNvSpPr/>
          <p:nvPr/>
        </p:nvSpPr>
        <p:spPr>
          <a:xfrm>
            <a:off x="281305" y="35312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p:cNvSpPr/>
          <p:nvPr/>
        </p:nvSpPr>
        <p:spPr>
          <a:xfrm>
            <a:off x="281305" y="41408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p:cNvSpPr/>
          <p:nvPr/>
        </p:nvSpPr>
        <p:spPr>
          <a:xfrm>
            <a:off x="281305" y="5426710"/>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65" name="椭圆 64"/>
          <p:cNvSpPr/>
          <p:nvPr/>
        </p:nvSpPr>
        <p:spPr>
          <a:xfrm>
            <a:off x="281305" y="602678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p:cNvSpPr/>
          <p:nvPr/>
        </p:nvSpPr>
        <p:spPr>
          <a:xfrm>
            <a:off x="281305" y="4784090"/>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p:cNvSpPr/>
          <p:nvPr/>
        </p:nvSpPr>
        <p:spPr>
          <a:xfrm>
            <a:off x="311785" y="44323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F0202"/>
              </a:solidFill>
              <a:cs typeface="+mn-ea"/>
              <a:sym typeface="+mn-lt"/>
            </a:endParaRPr>
          </a:p>
        </p:txBody>
      </p:sp>
      <p:sp>
        <p:nvSpPr>
          <p:cNvPr id="69" name="椭圆 68"/>
          <p:cNvSpPr/>
          <p:nvPr/>
        </p:nvSpPr>
        <p:spPr>
          <a:xfrm>
            <a:off x="320040" y="1073150"/>
            <a:ext cx="309880" cy="322580"/>
          </a:xfrm>
          <a:prstGeom prst="ellipse">
            <a:avLst/>
          </a:prstGeom>
          <a:solidFill>
            <a:srgbClr val="E5E5E5"/>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p:cNvSpPr/>
          <p:nvPr/>
        </p:nvSpPr>
        <p:spPr>
          <a:xfrm>
            <a:off x="316230" y="1684655"/>
            <a:ext cx="309880" cy="322580"/>
          </a:xfrm>
          <a:prstGeom prst="ellipse">
            <a:avLst/>
          </a:prstGeom>
          <a:solidFill>
            <a:schemeClr val="accent5"/>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p:cNvSpPr/>
          <p:nvPr/>
        </p:nvSpPr>
        <p:spPr>
          <a:xfrm>
            <a:off x="318770" y="230949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p:cNvSpPr/>
          <p:nvPr/>
        </p:nvSpPr>
        <p:spPr>
          <a:xfrm>
            <a:off x="315595" y="295529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p:cNvSpPr/>
          <p:nvPr/>
        </p:nvSpPr>
        <p:spPr>
          <a:xfrm>
            <a:off x="315595" y="356679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p:cNvSpPr/>
          <p:nvPr/>
        </p:nvSpPr>
        <p:spPr>
          <a:xfrm>
            <a:off x="314325" y="417830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cs typeface="+mn-ea"/>
              <a:sym typeface="+mn-lt"/>
            </a:endParaRPr>
          </a:p>
        </p:txBody>
      </p:sp>
      <p:sp>
        <p:nvSpPr>
          <p:cNvPr id="78" name="椭圆 77"/>
          <p:cNvSpPr/>
          <p:nvPr/>
        </p:nvSpPr>
        <p:spPr>
          <a:xfrm>
            <a:off x="313690" y="481838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cs typeface="+mn-ea"/>
              <a:sym typeface="+mn-lt"/>
            </a:endParaRPr>
          </a:p>
        </p:txBody>
      </p:sp>
      <p:sp>
        <p:nvSpPr>
          <p:cNvPr id="79" name="椭圆 78"/>
          <p:cNvSpPr/>
          <p:nvPr/>
        </p:nvSpPr>
        <p:spPr>
          <a:xfrm>
            <a:off x="315595" y="546163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p:cNvSpPr/>
          <p:nvPr/>
        </p:nvSpPr>
        <p:spPr>
          <a:xfrm>
            <a:off x="313690" y="606361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cs typeface="+mn-ea"/>
              <a:sym typeface="+mn-lt"/>
            </a:endParaRPr>
          </a:p>
        </p:txBody>
      </p:sp>
      <p:sp>
        <p:nvSpPr>
          <p:cNvPr id="81" name="文本框 80"/>
          <p:cNvSpPr txBox="1"/>
          <p:nvPr/>
        </p:nvSpPr>
        <p:spPr>
          <a:xfrm>
            <a:off x="324168" y="109124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dirty="0">
                <a:solidFill>
                  <a:schemeClr val="bg1"/>
                </a:solidFill>
                <a:cs typeface="+mn-ea"/>
                <a:sym typeface="+mn-lt"/>
              </a:rPr>
              <a:t>0</a:t>
            </a:r>
          </a:p>
        </p:txBody>
      </p:sp>
      <p:sp>
        <p:nvSpPr>
          <p:cNvPr id="82" name="文本框 81"/>
          <p:cNvSpPr txBox="1"/>
          <p:nvPr/>
        </p:nvSpPr>
        <p:spPr>
          <a:xfrm>
            <a:off x="343218" y="1707833"/>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dirty="0">
                <a:solidFill>
                  <a:schemeClr val="bg1"/>
                </a:solidFill>
                <a:cs typeface="+mn-ea"/>
                <a:sym typeface="+mn-lt"/>
              </a:rPr>
              <a:t>1</a:t>
            </a:r>
          </a:p>
        </p:txBody>
      </p:sp>
      <p:sp>
        <p:nvSpPr>
          <p:cNvPr id="83" name="文本框 82"/>
          <p:cNvSpPr txBox="1"/>
          <p:nvPr/>
        </p:nvSpPr>
        <p:spPr>
          <a:xfrm>
            <a:off x="324168" y="232441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dirty="0">
                <a:solidFill>
                  <a:schemeClr val="bg1"/>
                </a:solidFill>
                <a:cs typeface="+mn-ea"/>
                <a:sym typeface="+mn-lt"/>
              </a:rPr>
              <a:t>2</a:t>
            </a:r>
          </a:p>
        </p:txBody>
      </p:sp>
      <p:sp>
        <p:nvSpPr>
          <p:cNvPr id="84" name="文本框 83"/>
          <p:cNvSpPr txBox="1"/>
          <p:nvPr/>
        </p:nvSpPr>
        <p:spPr>
          <a:xfrm>
            <a:off x="324168" y="358679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a:solidFill>
                  <a:schemeClr val="bg1"/>
                </a:solidFill>
                <a:cs typeface="+mn-ea"/>
                <a:sym typeface="+mn-lt"/>
              </a:rPr>
              <a:t>4</a:t>
            </a:r>
          </a:p>
        </p:txBody>
      </p:sp>
      <p:sp>
        <p:nvSpPr>
          <p:cNvPr id="85" name="文本框 84"/>
          <p:cNvSpPr txBox="1"/>
          <p:nvPr/>
        </p:nvSpPr>
        <p:spPr>
          <a:xfrm>
            <a:off x="324168" y="420274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a:solidFill>
                  <a:schemeClr val="bg1"/>
                </a:solidFill>
                <a:cs typeface="+mn-ea"/>
                <a:sym typeface="+mn-lt"/>
              </a:rPr>
              <a:t>5</a:t>
            </a:r>
          </a:p>
        </p:txBody>
      </p:sp>
      <p:sp>
        <p:nvSpPr>
          <p:cNvPr id="86" name="文本框 85"/>
          <p:cNvSpPr txBox="1"/>
          <p:nvPr/>
        </p:nvSpPr>
        <p:spPr>
          <a:xfrm>
            <a:off x="324168" y="483901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a:solidFill>
                  <a:schemeClr val="bg1"/>
                </a:solidFill>
                <a:cs typeface="+mn-ea"/>
                <a:sym typeface="+mn-lt"/>
              </a:rPr>
              <a:t>6</a:t>
            </a:r>
          </a:p>
        </p:txBody>
      </p:sp>
      <p:sp>
        <p:nvSpPr>
          <p:cNvPr id="87" name="文本框 86"/>
          <p:cNvSpPr txBox="1"/>
          <p:nvPr/>
        </p:nvSpPr>
        <p:spPr>
          <a:xfrm>
            <a:off x="324168" y="5487353"/>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a:solidFill>
                  <a:schemeClr val="bg1"/>
                </a:solidFill>
                <a:cs typeface="+mn-ea"/>
                <a:sym typeface="+mn-lt"/>
              </a:rPr>
              <a:t>7</a:t>
            </a:r>
          </a:p>
        </p:txBody>
      </p:sp>
      <p:sp>
        <p:nvSpPr>
          <p:cNvPr id="88" name="文本框 87"/>
          <p:cNvSpPr txBox="1"/>
          <p:nvPr/>
        </p:nvSpPr>
        <p:spPr>
          <a:xfrm>
            <a:off x="324168" y="297084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dirty="0">
                <a:solidFill>
                  <a:schemeClr val="bg1"/>
                </a:solidFill>
                <a:cs typeface="+mn-ea"/>
                <a:sym typeface="+mn-lt"/>
              </a:rPr>
              <a:t>3</a:t>
            </a:r>
          </a:p>
        </p:txBody>
      </p:sp>
      <p:sp>
        <p:nvSpPr>
          <p:cNvPr id="4" name="文本框 3">
            <a:extLst>
              <a:ext uri="{FF2B5EF4-FFF2-40B4-BE49-F238E27FC236}">
                <a16:creationId xmlns:a16="http://schemas.microsoft.com/office/drawing/2014/main" id="{BE8B584B-668A-5F14-8637-012A995997E0}"/>
              </a:ext>
            </a:extLst>
          </p:cNvPr>
          <p:cNvSpPr txBox="1"/>
          <p:nvPr/>
        </p:nvSpPr>
        <p:spPr>
          <a:xfrm>
            <a:off x="614632" y="185017"/>
            <a:ext cx="4573730"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Examples:</a:t>
            </a:r>
            <a:endParaRPr lang="zh-CN" altLang="en-US" sz="2400" b="1"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CC463223-4FD7-9B8F-E5F7-8EAECD8EC9C1}"/>
              </a:ext>
            </a:extLst>
          </p:cNvPr>
          <p:cNvPicPr>
            <a:picLocks noChangeAspect="1"/>
          </p:cNvPicPr>
          <p:nvPr/>
        </p:nvPicPr>
        <p:blipFill>
          <a:blip r:embed="rId4"/>
          <a:stretch>
            <a:fillRect/>
          </a:stretch>
        </p:blipFill>
        <p:spPr>
          <a:xfrm>
            <a:off x="751954" y="626109"/>
            <a:ext cx="2865431" cy="6062400"/>
          </a:xfrm>
          <a:prstGeom prst="rect">
            <a:avLst/>
          </a:prstGeom>
        </p:spPr>
      </p:pic>
      <p:sp>
        <p:nvSpPr>
          <p:cNvPr id="8" name="文本框 7">
            <a:extLst>
              <a:ext uri="{FF2B5EF4-FFF2-40B4-BE49-F238E27FC236}">
                <a16:creationId xmlns:a16="http://schemas.microsoft.com/office/drawing/2014/main" id="{AD608722-A1F0-727D-3A9E-6E716CEBFDFE}"/>
              </a:ext>
            </a:extLst>
          </p:cNvPr>
          <p:cNvSpPr txBox="1"/>
          <p:nvPr/>
        </p:nvSpPr>
        <p:spPr>
          <a:xfrm>
            <a:off x="4634400" y="154277"/>
            <a:ext cx="4573730"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Lexical Analysis:</a:t>
            </a:r>
            <a:endParaRPr lang="zh-CN" altLang="en-US" sz="2400" b="1" dirty="0">
              <a:latin typeface="Times New Roman" panose="02020603050405020304" pitchFamily="18" charset="0"/>
              <a:cs typeface="Times New Roman" panose="02020603050405020304" pitchFamily="18" charset="0"/>
            </a:endParaRPr>
          </a:p>
        </p:txBody>
      </p:sp>
      <p:pic>
        <p:nvPicPr>
          <p:cNvPr id="7" name="图片 6" descr="表格&#10;&#10;描述已自动生成">
            <a:extLst>
              <a:ext uri="{FF2B5EF4-FFF2-40B4-BE49-F238E27FC236}">
                <a16:creationId xmlns:a16="http://schemas.microsoft.com/office/drawing/2014/main" id="{8E060E0F-1413-B946-125B-F2BE0C3D85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8000" y="1313984"/>
            <a:ext cx="6908800" cy="4229100"/>
          </a:xfrm>
          <a:prstGeom prst="rect">
            <a:avLst/>
          </a:prstGeom>
        </p:spPr>
      </p:pic>
    </p:spTree>
    <p:custDataLst>
      <p:tags r:id="rId1"/>
    </p:custDataLst>
    <p:extLst>
      <p:ext uri="{BB962C8B-B14F-4D97-AF65-F5344CB8AC3E}">
        <p14:creationId xmlns:p14="http://schemas.microsoft.com/office/powerpoint/2010/main" val="3741622992"/>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 y="-931"/>
            <a:ext cx="471805" cy="68589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4" name="组合 53"/>
          <p:cNvGrpSpPr/>
          <p:nvPr/>
        </p:nvGrpSpPr>
        <p:grpSpPr>
          <a:xfrm>
            <a:off x="-26894" y="0"/>
            <a:ext cx="498699" cy="6857999"/>
            <a:chOff x="-26894" y="1268"/>
            <a:chExt cx="498699" cy="6870702"/>
          </a:xfrm>
        </p:grpSpPr>
        <p:sp>
          <p:nvSpPr>
            <p:cNvPr id="56" name="矩形 55"/>
            <p:cNvSpPr/>
            <p:nvPr/>
          </p:nvSpPr>
          <p:spPr>
            <a:xfrm rot="16200000">
              <a:off x="-1695212" y="1671080"/>
              <a:ext cx="3836829" cy="497205"/>
            </a:xfrm>
            <a:prstGeom prst="rect">
              <a:avLst/>
            </a:prstGeom>
            <a:blipFill rotWithShape="1">
              <a:blip r:embed="rId3">
                <a:alphaModFix amt="5000"/>
              </a:blip>
              <a:srcRect/>
              <a:stretch>
                <a:fillRect t="-248532" r="-3058" b="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矩形 56"/>
            <p:cNvSpPr/>
            <p:nvPr/>
          </p:nvSpPr>
          <p:spPr>
            <a:xfrm rot="16200000">
              <a:off x="-1295694" y="5105628"/>
              <a:ext cx="3035142" cy="497541"/>
            </a:xfrm>
            <a:prstGeom prst="rect">
              <a:avLst/>
            </a:prstGeom>
            <a:blipFill rotWithShape="1">
              <a:blip r:embed="rId3">
                <a:alphaModFix amt="5000"/>
              </a:blip>
              <a:srcRect/>
              <a:stretch>
                <a:fillRect l="-30279" t="-248063" r="-1" b="-23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4" name="椭圆 43"/>
          <p:cNvSpPr/>
          <p:nvPr/>
        </p:nvSpPr>
        <p:spPr>
          <a:xfrm>
            <a:off x="281305" y="4070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281305" y="103568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p:cNvSpPr/>
          <p:nvPr/>
        </p:nvSpPr>
        <p:spPr>
          <a:xfrm>
            <a:off x="281305" y="164528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p:cNvSpPr/>
          <p:nvPr/>
        </p:nvSpPr>
        <p:spPr>
          <a:xfrm>
            <a:off x="281305" y="22739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p:cNvSpPr/>
          <p:nvPr/>
        </p:nvSpPr>
        <p:spPr>
          <a:xfrm>
            <a:off x="281305" y="29216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p:cNvSpPr/>
          <p:nvPr/>
        </p:nvSpPr>
        <p:spPr>
          <a:xfrm>
            <a:off x="281305" y="35312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p:cNvSpPr/>
          <p:nvPr/>
        </p:nvSpPr>
        <p:spPr>
          <a:xfrm>
            <a:off x="281305" y="41408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p:cNvSpPr/>
          <p:nvPr/>
        </p:nvSpPr>
        <p:spPr>
          <a:xfrm>
            <a:off x="281305" y="5426710"/>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65" name="椭圆 64"/>
          <p:cNvSpPr/>
          <p:nvPr/>
        </p:nvSpPr>
        <p:spPr>
          <a:xfrm>
            <a:off x="281305" y="602678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p:cNvSpPr/>
          <p:nvPr/>
        </p:nvSpPr>
        <p:spPr>
          <a:xfrm>
            <a:off x="281305" y="4784090"/>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p:cNvSpPr/>
          <p:nvPr/>
        </p:nvSpPr>
        <p:spPr>
          <a:xfrm>
            <a:off x="311785" y="44323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F0202"/>
              </a:solidFill>
              <a:cs typeface="+mn-ea"/>
              <a:sym typeface="+mn-lt"/>
            </a:endParaRPr>
          </a:p>
        </p:txBody>
      </p:sp>
      <p:sp>
        <p:nvSpPr>
          <p:cNvPr id="69" name="椭圆 68"/>
          <p:cNvSpPr/>
          <p:nvPr/>
        </p:nvSpPr>
        <p:spPr>
          <a:xfrm>
            <a:off x="320040" y="1073150"/>
            <a:ext cx="309880" cy="322580"/>
          </a:xfrm>
          <a:prstGeom prst="ellipse">
            <a:avLst/>
          </a:prstGeom>
          <a:solidFill>
            <a:srgbClr val="E5E5E5"/>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p:cNvSpPr/>
          <p:nvPr/>
        </p:nvSpPr>
        <p:spPr>
          <a:xfrm>
            <a:off x="316230" y="1684655"/>
            <a:ext cx="309880" cy="322580"/>
          </a:xfrm>
          <a:prstGeom prst="ellipse">
            <a:avLst/>
          </a:prstGeom>
          <a:solidFill>
            <a:schemeClr val="accent5"/>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p:cNvSpPr/>
          <p:nvPr/>
        </p:nvSpPr>
        <p:spPr>
          <a:xfrm>
            <a:off x="318770" y="230949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p:cNvSpPr/>
          <p:nvPr/>
        </p:nvSpPr>
        <p:spPr>
          <a:xfrm>
            <a:off x="315595" y="295529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p:cNvSpPr/>
          <p:nvPr/>
        </p:nvSpPr>
        <p:spPr>
          <a:xfrm>
            <a:off x="315595" y="356679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p:cNvSpPr/>
          <p:nvPr/>
        </p:nvSpPr>
        <p:spPr>
          <a:xfrm>
            <a:off x="314325" y="417830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cs typeface="+mn-ea"/>
              <a:sym typeface="+mn-lt"/>
            </a:endParaRPr>
          </a:p>
        </p:txBody>
      </p:sp>
      <p:sp>
        <p:nvSpPr>
          <p:cNvPr id="78" name="椭圆 77"/>
          <p:cNvSpPr/>
          <p:nvPr/>
        </p:nvSpPr>
        <p:spPr>
          <a:xfrm>
            <a:off x="313690" y="481838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cs typeface="+mn-ea"/>
              <a:sym typeface="+mn-lt"/>
            </a:endParaRPr>
          </a:p>
        </p:txBody>
      </p:sp>
      <p:sp>
        <p:nvSpPr>
          <p:cNvPr id="79" name="椭圆 78"/>
          <p:cNvSpPr/>
          <p:nvPr/>
        </p:nvSpPr>
        <p:spPr>
          <a:xfrm>
            <a:off x="315595" y="546163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p:cNvSpPr/>
          <p:nvPr/>
        </p:nvSpPr>
        <p:spPr>
          <a:xfrm>
            <a:off x="313690" y="606361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cs typeface="+mn-ea"/>
              <a:sym typeface="+mn-lt"/>
            </a:endParaRPr>
          </a:p>
        </p:txBody>
      </p:sp>
      <p:sp>
        <p:nvSpPr>
          <p:cNvPr id="81" name="文本框 80"/>
          <p:cNvSpPr txBox="1"/>
          <p:nvPr/>
        </p:nvSpPr>
        <p:spPr>
          <a:xfrm>
            <a:off x="324168" y="109124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dirty="0">
                <a:solidFill>
                  <a:schemeClr val="bg1"/>
                </a:solidFill>
                <a:cs typeface="+mn-ea"/>
                <a:sym typeface="+mn-lt"/>
              </a:rPr>
              <a:t>0</a:t>
            </a:r>
          </a:p>
        </p:txBody>
      </p:sp>
      <p:sp>
        <p:nvSpPr>
          <p:cNvPr id="82" name="文本框 81"/>
          <p:cNvSpPr txBox="1"/>
          <p:nvPr/>
        </p:nvSpPr>
        <p:spPr>
          <a:xfrm>
            <a:off x="343218" y="1707833"/>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dirty="0">
                <a:solidFill>
                  <a:schemeClr val="bg1"/>
                </a:solidFill>
                <a:cs typeface="+mn-ea"/>
                <a:sym typeface="+mn-lt"/>
              </a:rPr>
              <a:t>1</a:t>
            </a:r>
          </a:p>
        </p:txBody>
      </p:sp>
      <p:sp>
        <p:nvSpPr>
          <p:cNvPr id="83" name="文本框 82"/>
          <p:cNvSpPr txBox="1"/>
          <p:nvPr/>
        </p:nvSpPr>
        <p:spPr>
          <a:xfrm>
            <a:off x="324168" y="232441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dirty="0">
                <a:solidFill>
                  <a:schemeClr val="bg1"/>
                </a:solidFill>
                <a:cs typeface="+mn-ea"/>
                <a:sym typeface="+mn-lt"/>
              </a:rPr>
              <a:t>2</a:t>
            </a:r>
          </a:p>
        </p:txBody>
      </p:sp>
      <p:sp>
        <p:nvSpPr>
          <p:cNvPr id="84" name="文本框 83"/>
          <p:cNvSpPr txBox="1"/>
          <p:nvPr/>
        </p:nvSpPr>
        <p:spPr>
          <a:xfrm>
            <a:off x="324168" y="358679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a:solidFill>
                  <a:schemeClr val="bg1"/>
                </a:solidFill>
                <a:cs typeface="+mn-ea"/>
                <a:sym typeface="+mn-lt"/>
              </a:rPr>
              <a:t>4</a:t>
            </a:r>
          </a:p>
        </p:txBody>
      </p:sp>
      <p:sp>
        <p:nvSpPr>
          <p:cNvPr id="85" name="文本框 84"/>
          <p:cNvSpPr txBox="1"/>
          <p:nvPr/>
        </p:nvSpPr>
        <p:spPr>
          <a:xfrm>
            <a:off x="324168" y="420274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a:solidFill>
                  <a:schemeClr val="bg1"/>
                </a:solidFill>
                <a:cs typeface="+mn-ea"/>
                <a:sym typeface="+mn-lt"/>
              </a:rPr>
              <a:t>5</a:t>
            </a:r>
          </a:p>
        </p:txBody>
      </p:sp>
      <p:sp>
        <p:nvSpPr>
          <p:cNvPr id="86" name="文本框 85"/>
          <p:cNvSpPr txBox="1"/>
          <p:nvPr/>
        </p:nvSpPr>
        <p:spPr>
          <a:xfrm>
            <a:off x="324168" y="483901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a:solidFill>
                  <a:schemeClr val="bg1"/>
                </a:solidFill>
                <a:cs typeface="+mn-ea"/>
                <a:sym typeface="+mn-lt"/>
              </a:rPr>
              <a:t>6</a:t>
            </a:r>
          </a:p>
        </p:txBody>
      </p:sp>
      <p:sp>
        <p:nvSpPr>
          <p:cNvPr id="87" name="文本框 86"/>
          <p:cNvSpPr txBox="1"/>
          <p:nvPr/>
        </p:nvSpPr>
        <p:spPr>
          <a:xfrm>
            <a:off x="324168" y="5487353"/>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a:solidFill>
                  <a:schemeClr val="bg1"/>
                </a:solidFill>
                <a:cs typeface="+mn-ea"/>
                <a:sym typeface="+mn-lt"/>
              </a:rPr>
              <a:t>7</a:t>
            </a:r>
          </a:p>
        </p:txBody>
      </p:sp>
      <p:sp>
        <p:nvSpPr>
          <p:cNvPr id="88" name="文本框 87"/>
          <p:cNvSpPr txBox="1"/>
          <p:nvPr/>
        </p:nvSpPr>
        <p:spPr>
          <a:xfrm>
            <a:off x="324168" y="297084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dirty="0">
                <a:solidFill>
                  <a:schemeClr val="bg1"/>
                </a:solidFill>
                <a:cs typeface="+mn-ea"/>
                <a:sym typeface="+mn-lt"/>
              </a:rPr>
              <a:t>3</a:t>
            </a:r>
          </a:p>
        </p:txBody>
      </p:sp>
      <p:sp>
        <p:nvSpPr>
          <p:cNvPr id="4" name="文本框 3">
            <a:extLst>
              <a:ext uri="{FF2B5EF4-FFF2-40B4-BE49-F238E27FC236}">
                <a16:creationId xmlns:a16="http://schemas.microsoft.com/office/drawing/2014/main" id="{BE8B584B-668A-5F14-8637-012A995997E0}"/>
              </a:ext>
            </a:extLst>
          </p:cNvPr>
          <p:cNvSpPr txBox="1"/>
          <p:nvPr/>
        </p:nvSpPr>
        <p:spPr>
          <a:xfrm>
            <a:off x="719441" y="135591"/>
            <a:ext cx="4573730"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Printing Parse Tree </a:t>
            </a:r>
            <a:r>
              <a:rPr lang="en-US" altLang="zh-CN" sz="2400" b="1" dirty="0" err="1">
                <a:latin typeface="Times New Roman" panose="02020603050405020304" pitchFamily="18" charset="0"/>
                <a:cs typeface="Times New Roman" panose="02020603050405020304" pitchFamily="18" charset="0"/>
              </a:rPr>
              <a:t>Inorder</a:t>
            </a:r>
            <a:endParaRPr lang="zh-CN" altLang="en-US" sz="2400" b="1"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AD608722-A1F0-727D-3A9E-6E716CEBFDFE}"/>
              </a:ext>
            </a:extLst>
          </p:cNvPr>
          <p:cNvSpPr txBox="1"/>
          <p:nvPr/>
        </p:nvSpPr>
        <p:spPr>
          <a:xfrm>
            <a:off x="614632" y="2478306"/>
            <a:ext cx="4573730" cy="461665"/>
          </a:xfrm>
          <a:prstGeom prst="rect">
            <a:avLst/>
          </a:prstGeom>
          <a:noFill/>
        </p:spPr>
        <p:txBody>
          <a:bodyPr wrap="square" rtlCol="0">
            <a:spAutoFit/>
          </a:bodyPr>
          <a:lstStyle/>
          <a:p>
            <a:r>
              <a:rPr lang="en-US" altLang="zh-CN" sz="2400" b="1" dirty="0" err="1">
                <a:latin typeface="Times New Roman" panose="02020603050405020304" pitchFamily="18" charset="0"/>
                <a:cs typeface="Times New Roman" panose="02020603050405020304" pitchFamily="18" charset="0"/>
              </a:rPr>
              <a:t>Visualising</a:t>
            </a:r>
            <a:r>
              <a:rPr lang="en-US" altLang="zh-CN" sz="2400" b="1" dirty="0">
                <a:latin typeface="Times New Roman" panose="02020603050405020304" pitchFamily="18" charset="0"/>
                <a:cs typeface="Times New Roman" panose="02020603050405020304" pitchFamily="18" charset="0"/>
              </a:rPr>
              <a:t> Parse Tree </a:t>
            </a:r>
            <a:r>
              <a:rPr lang="en-US" altLang="zh-CN" sz="2400" b="1" dirty="0" err="1">
                <a:latin typeface="Times New Roman" panose="02020603050405020304" pitchFamily="18" charset="0"/>
                <a:cs typeface="Times New Roman" panose="02020603050405020304" pitchFamily="18" charset="0"/>
              </a:rPr>
              <a:t>Inorder</a:t>
            </a:r>
            <a:r>
              <a:rPr lang="en-US" altLang="zh-CN" sz="2400" b="1" dirty="0">
                <a:latin typeface="Times New Roman" panose="02020603050405020304" pitchFamily="18" charset="0"/>
                <a:cs typeface="Times New Roman" panose="02020603050405020304" pitchFamily="18" charset="0"/>
              </a:rPr>
              <a:t>:</a:t>
            </a:r>
            <a:endParaRPr lang="zh-CN" altLang="en-US" sz="2400" b="1"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560A4454-217D-CE80-2FA5-FB626EA913F7}"/>
              </a:ext>
            </a:extLst>
          </p:cNvPr>
          <p:cNvPicPr>
            <a:picLocks noChangeAspect="1"/>
          </p:cNvPicPr>
          <p:nvPr/>
        </p:nvPicPr>
        <p:blipFill>
          <a:blip r:embed="rId4"/>
          <a:stretch>
            <a:fillRect/>
          </a:stretch>
        </p:blipFill>
        <p:spPr>
          <a:xfrm>
            <a:off x="1293600" y="3127451"/>
            <a:ext cx="6681600" cy="3469084"/>
          </a:xfrm>
          <a:prstGeom prst="rect">
            <a:avLst/>
          </a:prstGeom>
        </p:spPr>
      </p:pic>
      <p:pic>
        <p:nvPicPr>
          <p:cNvPr id="9" name="图片 8">
            <a:extLst>
              <a:ext uri="{FF2B5EF4-FFF2-40B4-BE49-F238E27FC236}">
                <a16:creationId xmlns:a16="http://schemas.microsoft.com/office/drawing/2014/main" id="{25A5B5DC-1B9E-6D8F-15C1-FF9EFAA903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5801" y="751144"/>
            <a:ext cx="11174987" cy="1225407"/>
          </a:xfrm>
          <a:prstGeom prst="rect">
            <a:avLst/>
          </a:prstGeom>
        </p:spPr>
      </p:pic>
    </p:spTree>
    <p:custDataLst>
      <p:tags r:id="rId1"/>
    </p:custDataLst>
    <p:extLst>
      <p:ext uri="{BB962C8B-B14F-4D97-AF65-F5344CB8AC3E}">
        <p14:creationId xmlns:p14="http://schemas.microsoft.com/office/powerpoint/2010/main" val="19775505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 y="-931"/>
            <a:ext cx="471805" cy="68589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4" name="组合 53"/>
          <p:cNvGrpSpPr/>
          <p:nvPr/>
        </p:nvGrpSpPr>
        <p:grpSpPr>
          <a:xfrm>
            <a:off x="-26894" y="0"/>
            <a:ext cx="498699" cy="6857999"/>
            <a:chOff x="-26894" y="1268"/>
            <a:chExt cx="498699" cy="6870702"/>
          </a:xfrm>
        </p:grpSpPr>
        <p:sp>
          <p:nvSpPr>
            <p:cNvPr id="56" name="矩形 55"/>
            <p:cNvSpPr/>
            <p:nvPr/>
          </p:nvSpPr>
          <p:spPr>
            <a:xfrm rot="16200000">
              <a:off x="-1695212" y="1671080"/>
              <a:ext cx="3836829" cy="497205"/>
            </a:xfrm>
            <a:prstGeom prst="rect">
              <a:avLst/>
            </a:prstGeom>
            <a:blipFill rotWithShape="1">
              <a:blip r:embed="rId3">
                <a:alphaModFix amt="5000"/>
              </a:blip>
              <a:srcRect/>
              <a:stretch>
                <a:fillRect t="-248532" r="-3058" b="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矩形 56"/>
            <p:cNvSpPr/>
            <p:nvPr/>
          </p:nvSpPr>
          <p:spPr>
            <a:xfrm rot="16200000">
              <a:off x="-1295694" y="5105628"/>
              <a:ext cx="3035142" cy="497541"/>
            </a:xfrm>
            <a:prstGeom prst="rect">
              <a:avLst/>
            </a:prstGeom>
            <a:blipFill rotWithShape="1">
              <a:blip r:embed="rId3">
                <a:alphaModFix amt="5000"/>
              </a:blip>
              <a:srcRect/>
              <a:stretch>
                <a:fillRect l="-30279" t="-248063" r="-1" b="-23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4" name="椭圆 43"/>
          <p:cNvSpPr/>
          <p:nvPr/>
        </p:nvSpPr>
        <p:spPr>
          <a:xfrm>
            <a:off x="281305" y="4070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281305" y="103568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p:cNvSpPr/>
          <p:nvPr/>
        </p:nvSpPr>
        <p:spPr>
          <a:xfrm>
            <a:off x="281305" y="164528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p:cNvSpPr/>
          <p:nvPr/>
        </p:nvSpPr>
        <p:spPr>
          <a:xfrm>
            <a:off x="281305" y="22739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p:cNvSpPr/>
          <p:nvPr/>
        </p:nvSpPr>
        <p:spPr>
          <a:xfrm>
            <a:off x="281305" y="29216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p:cNvSpPr/>
          <p:nvPr/>
        </p:nvSpPr>
        <p:spPr>
          <a:xfrm>
            <a:off x="281305" y="35312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p:cNvSpPr/>
          <p:nvPr/>
        </p:nvSpPr>
        <p:spPr>
          <a:xfrm>
            <a:off x="281305" y="41408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p:cNvSpPr/>
          <p:nvPr/>
        </p:nvSpPr>
        <p:spPr>
          <a:xfrm>
            <a:off x="281305" y="5426710"/>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65" name="椭圆 64"/>
          <p:cNvSpPr/>
          <p:nvPr/>
        </p:nvSpPr>
        <p:spPr>
          <a:xfrm>
            <a:off x="281305" y="602678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p:cNvSpPr/>
          <p:nvPr/>
        </p:nvSpPr>
        <p:spPr>
          <a:xfrm>
            <a:off x="281305" y="4784090"/>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p:cNvSpPr/>
          <p:nvPr/>
        </p:nvSpPr>
        <p:spPr>
          <a:xfrm>
            <a:off x="311785" y="44323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F0202"/>
              </a:solidFill>
              <a:cs typeface="+mn-ea"/>
              <a:sym typeface="+mn-lt"/>
            </a:endParaRPr>
          </a:p>
        </p:txBody>
      </p:sp>
      <p:sp>
        <p:nvSpPr>
          <p:cNvPr id="69" name="椭圆 68"/>
          <p:cNvSpPr/>
          <p:nvPr/>
        </p:nvSpPr>
        <p:spPr>
          <a:xfrm>
            <a:off x="320040" y="1073150"/>
            <a:ext cx="309880" cy="322580"/>
          </a:xfrm>
          <a:prstGeom prst="ellipse">
            <a:avLst/>
          </a:prstGeom>
          <a:solidFill>
            <a:srgbClr val="E5E5E5"/>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p:cNvSpPr/>
          <p:nvPr/>
        </p:nvSpPr>
        <p:spPr>
          <a:xfrm>
            <a:off x="316230" y="1684655"/>
            <a:ext cx="309880" cy="322580"/>
          </a:xfrm>
          <a:prstGeom prst="ellipse">
            <a:avLst/>
          </a:prstGeom>
          <a:solidFill>
            <a:schemeClr val="accent5"/>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p:cNvSpPr/>
          <p:nvPr/>
        </p:nvSpPr>
        <p:spPr>
          <a:xfrm>
            <a:off x="318770" y="230949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p:cNvSpPr/>
          <p:nvPr/>
        </p:nvSpPr>
        <p:spPr>
          <a:xfrm>
            <a:off x="315595" y="295529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p:cNvSpPr/>
          <p:nvPr/>
        </p:nvSpPr>
        <p:spPr>
          <a:xfrm>
            <a:off x="315595" y="356679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p:cNvSpPr/>
          <p:nvPr/>
        </p:nvSpPr>
        <p:spPr>
          <a:xfrm>
            <a:off x="314325" y="417830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cs typeface="+mn-ea"/>
              <a:sym typeface="+mn-lt"/>
            </a:endParaRPr>
          </a:p>
        </p:txBody>
      </p:sp>
      <p:sp>
        <p:nvSpPr>
          <p:cNvPr id="78" name="椭圆 77"/>
          <p:cNvSpPr/>
          <p:nvPr/>
        </p:nvSpPr>
        <p:spPr>
          <a:xfrm>
            <a:off x="313690" y="481838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cs typeface="+mn-ea"/>
              <a:sym typeface="+mn-lt"/>
            </a:endParaRPr>
          </a:p>
        </p:txBody>
      </p:sp>
      <p:sp>
        <p:nvSpPr>
          <p:cNvPr id="79" name="椭圆 78"/>
          <p:cNvSpPr/>
          <p:nvPr/>
        </p:nvSpPr>
        <p:spPr>
          <a:xfrm>
            <a:off x="315595" y="546163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p:cNvSpPr/>
          <p:nvPr/>
        </p:nvSpPr>
        <p:spPr>
          <a:xfrm>
            <a:off x="313690" y="606361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cs typeface="+mn-ea"/>
              <a:sym typeface="+mn-lt"/>
            </a:endParaRPr>
          </a:p>
        </p:txBody>
      </p:sp>
      <p:sp>
        <p:nvSpPr>
          <p:cNvPr id="81" name="文本框 80"/>
          <p:cNvSpPr txBox="1"/>
          <p:nvPr/>
        </p:nvSpPr>
        <p:spPr>
          <a:xfrm>
            <a:off x="324168" y="109124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dirty="0">
                <a:solidFill>
                  <a:schemeClr val="bg1"/>
                </a:solidFill>
                <a:cs typeface="+mn-ea"/>
                <a:sym typeface="+mn-lt"/>
              </a:rPr>
              <a:t>0</a:t>
            </a:r>
          </a:p>
        </p:txBody>
      </p:sp>
      <p:sp>
        <p:nvSpPr>
          <p:cNvPr id="82" name="文本框 81"/>
          <p:cNvSpPr txBox="1"/>
          <p:nvPr/>
        </p:nvSpPr>
        <p:spPr>
          <a:xfrm>
            <a:off x="343218" y="1707833"/>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dirty="0">
                <a:solidFill>
                  <a:schemeClr val="bg1"/>
                </a:solidFill>
                <a:cs typeface="+mn-ea"/>
                <a:sym typeface="+mn-lt"/>
              </a:rPr>
              <a:t>1</a:t>
            </a:r>
          </a:p>
        </p:txBody>
      </p:sp>
      <p:sp>
        <p:nvSpPr>
          <p:cNvPr id="83" name="文本框 82"/>
          <p:cNvSpPr txBox="1"/>
          <p:nvPr/>
        </p:nvSpPr>
        <p:spPr>
          <a:xfrm>
            <a:off x="324168" y="232441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dirty="0">
                <a:solidFill>
                  <a:schemeClr val="bg1"/>
                </a:solidFill>
                <a:cs typeface="+mn-ea"/>
                <a:sym typeface="+mn-lt"/>
              </a:rPr>
              <a:t>2</a:t>
            </a:r>
          </a:p>
        </p:txBody>
      </p:sp>
      <p:sp>
        <p:nvSpPr>
          <p:cNvPr id="84" name="文本框 83"/>
          <p:cNvSpPr txBox="1"/>
          <p:nvPr/>
        </p:nvSpPr>
        <p:spPr>
          <a:xfrm>
            <a:off x="324168" y="358679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a:solidFill>
                  <a:schemeClr val="bg1"/>
                </a:solidFill>
                <a:cs typeface="+mn-ea"/>
                <a:sym typeface="+mn-lt"/>
              </a:rPr>
              <a:t>4</a:t>
            </a:r>
          </a:p>
        </p:txBody>
      </p:sp>
      <p:sp>
        <p:nvSpPr>
          <p:cNvPr id="85" name="文本框 84"/>
          <p:cNvSpPr txBox="1"/>
          <p:nvPr/>
        </p:nvSpPr>
        <p:spPr>
          <a:xfrm>
            <a:off x="324168" y="420274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a:solidFill>
                  <a:schemeClr val="bg1"/>
                </a:solidFill>
                <a:cs typeface="+mn-ea"/>
                <a:sym typeface="+mn-lt"/>
              </a:rPr>
              <a:t>5</a:t>
            </a:r>
          </a:p>
        </p:txBody>
      </p:sp>
      <p:sp>
        <p:nvSpPr>
          <p:cNvPr id="86" name="文本框 85"/>
          <p:cNvSpPr txBox="1"/>
          <p:nvPr/>
        </p:nvSpPr>
        <p:spPr>
          <a:xfrm>
            <a:off x="324168" y="483901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a:solidFill>
                  <a:schemeClr val="bg1"/>
                </a:solidFill>
                <a:cs typeface="+mn-ea"/>
                <a:sym typeface="+mn-lt"/>
              </a:rPr>
              <a:t>6</a:t>
            </a:r>
          </a:p>
        </p:txBody>
      </p:sp>
      <p:sp>
        <p:nvSpPr>
          <p:cNvPr id="87" name="文本框 86"/>
          <p:cNvSpPr txBox="1"/>
          <p:nvPr/>
        </p:nvSpPr>
        <p:spPr>
          <a:xfrm>
            <a:off x="324168" y="5487353"/>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a:solidFill>
                  <a:schemeClr val="bg1"/>
                </a:solidFill>
                <a:cs typeface="+mn-ea"/>
                <a:sym typeface="+mn-lt"/>
              </a:rPr>
              <a:t>7</a:t>
            </a:r>
          </a:p>
        </p:txBody>
      </p:sp>
      <p:sp>
        <p:nvSpPr>
          <p:cNvPr id="88" name="文本框 87"/>
          <p:cNvSpPr txBox="1"/>
          <p:nvPr/>
        </p:nvSpPr>
        <p:spPr>
          <a:xfrm>
            <a:off x="324168" y="297084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dirty="0">
                <a:solidFill>
                  <a:schemeClr val="bg1"/>
                </a:solidFill>
                <a:cs typeface="+mn-ea"/>
                <a:sym typeface="+mn-lt"/>
              </a:rPr>
              <a:t>3</a:t>
            </a:r>
          </a:p>
        </p:txBody>
      </p:sp>
      <p:sp>
        <p:nvSpPr>
          <p:cNvPr id="4" name="文本框 3">
            <a:extLst>
              <a:ext uri="{FF2B5EF4-FFF2-40B4-BE49-F238E27FC236}">
                <a16:creationId xmlns:a16="http://schemas.microsoft.com/office/drawing/2014/main" id="{BE8B584B-668A-5F14-8637-012A995997E0}"/>
              </a:ext>
            </a:extLst>
          </p:cNvPr>
          <p:cNvSpPr txBox="1"/>
          <p:nvPr/>
        </p:nvSpPr>
        <p:spPr>
          <a:xfrm>
            <a:off x="718222" y="223668"/>
            <a:ext cx="4573730"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Semantic Phase</a:t>
            </a:r>
            <a:endParaRPr lang="zh-CN" altLang="en-US" sz="2400" b="1"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AD608722-A1F0-727D-3A9E-6E716CEBFDFE}"/>
              </a:ext>
            </a:extLst>
          </p:cNvPr>
          <p:cNvSpPr txBox="1"/>
          <p:nvPr/>
        </p:nvSpPr>
        <p:spPr>
          <a:xfrm>
            <a:off x="753110" y="1578786"/>
            <a:ext cx="2628490" cy="830997"/>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Intermediate Code Generation</a:t>
            </a:r>
            <a:endParaRPr lang="zh-CN" altLang="en-US" sz="2400"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86F90E0D-5101-D94C-8C00-D7476AC04E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3085" y="601980"/>
            <a:ext cx="7772400" cy="551939"/>
          </a:xfrm>
          <a:prstGeom prst="rect">
            <a:avLst/>
          </a:prstGeom>
        </p:spPr>
      </p:pic>
      <p:pic>
        <p:nvPicPr>
          <p:cNvPr id="10" name="图片 9" descr="文本&#10;&#10;描述已自动生成">
            <a:extLst>
              <a:ext uri="{FF2B5EF4-FFF2-40B4-BE49-F238E27FC236}">
                <a16:creationId xmlns:a16="http://schemas.microsoft.com/office/drawing/2014/main" id="{299CF850-7462-68F1-6CC1-3B910D389B1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16800" y="1460189"/>
            <a:ext cx="6369096" cy="4736557"/>
          </a:xfrm>
          <a:prstGeom prst="rect">
            <a:avLst/>
          </a:prstGeom>
        </p:spPr>
      </p:pic>
    </p:spTree>
    <p:custDataLst>
      <p:tags r:id="rId1"/>
    </p:custDataLst>
    <p:extLst>
      <p:ext uri="{BB962C8B-B14F-4D97-AF65-F5344CB8AC3E}">
        <p14:creationId xmlns:p14="http://schemas.microsoft.com/office/powerpoint/2010/main" val="860545040"/>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 y="-931"/>
            <a:ext cx="471805" cy="68589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4" name="组合 53"/>
          <p:cNvGrpSpPr/>
          <p:nvPr/>
        </p:nvGrpSpPr>
        <p:grpSpPr>
          <a:xfrm>
            <a:off x="-26894" y="0"/>
            <a:ext cx="498699" cy="6857999"/>
            <a:chOff x="-26894" y="1268"/>
            <a:chExt cx="498699" cy="6870702"/>
          </a:xfrm>
        </p:grpSpPr>
        <p:sp>
          <p:nvSpPr>
            <p:cNvPr id="56" name="矩形 55"/>
            <p:cNvSpPr/>
            <p:nvPr/>
          </p:nvSpPr>
          <p:spPr>
            <a:xfrm rot="16200000">
              <a:off x="-1695212" y="1671080"/>
              <a:ext cx="3836829" cy="497205"/>
            </a:xfrm>
            <a:prstGeom prst="rect">
              <a:avLst/>
            </a:prstGeom>
            <a:blipFill rotWithShape="1">
              <a:blip r:embed="rId3">
                <a:alphaModFix amt="5000"/>
              </a:blip>
              <a:srcRect/>
              <a:stretch>
                <a:fillRect t="-248532" r="-3058" b="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矩形 56"/>
            <p:cNvSpPr/>
            <p:nvPr/>
          </p:nvSpPr>
          <p:spPr>
            <a:xfrm rot="16200000">
              <a:off x="-1295694" y="5105628"/>
              <a:ext cx="3035142" cy="497541"/>
            </a:xfrm>
            <a:prstGeom prst="rect">
              <a:avLst/>
            </a:prstGeom>
            <a:blipFill rotWithShape="1">
              <a:blip r:embed="rId3">
                <a:alphaModFix amt="5000"/>
              </a:blip>
              <a:srcRect/>
              <a:stretch>
                <a:fillRect l="-30279" t="-248063" r="-1" b="-23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4" name="椭圆 43"/>
          <p:cNvSpPr/>
          <p:nvPr/>
        </p:nvSpPr>
        <p:spPr>
          <a:xfrm>
            <a:off x="281305" y="4070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281305" y="103568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p:cNvSpPr/>
          <p:nvPr/>
        </p:nvSpPr>
        <p:spPr>
          <a:xfrm>
            <a:off x="281305" y="164528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p:cNvSpPr/>
          <p:nvPr/>
        </p:nvSpPr>
        <p:spPr>
          <a:xfrm>
            <a:off x="281305" y="22739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p:cNvSpPr/>
          <p:nvPr/>
        </p:nvSpPr>
        <p:spPr>
          <a:xfrm>
            <a:off x="281305" y="29216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p:cNvSpPr/>
          <p:nvPr/>
        </p:nvSpPr>
        <p:spPr>
          <a:xfrm>
            <a:off x="281305" y="35312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p:cNvSpPr/>
          <p:nvPr/>
        </p:nvSpPr>
        <p:spPr>
          <a:xfrm>
            <a:off x="281305" y="41408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p:cNvSpPr/>
          <p:nvPr/>
        </p:nvSpPr>
        <p:spPr>
          <a:xfrm>
            <a:off x="281305" y="5426710"/>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65" name="椭圆 64"/>
          <p:cNvSpPr/>
          <p:nvPr/>
        </p:nvSpPr>
        <p:spPr>
          <a:xfrm>
            <a:off x="281305" y="602678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p:cNvSpPr/>
          <p:nvPr/>
        </p:nvSpPr>
        <p:spPr>
          <a:xfrm>
            <a:off x="281305" y="4784090"/>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p:cNvSpPr/>
          <p:nvPr/>
        </p:nvSpPr>
        <p:spPr>
          <a:xfrm>
            <a:off x="311785" y="44323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F0202"/>
              </a:solidFill>
              <a:cs typeface="+mn-ea"/>
              <a:sym typeface="+mn-lt"/>
            </a:endParaRPr>
          </a:p>
        </p:txBody>
      </p:sp>
      <p:sp>
        <p:nvSpPr>
          <p:cNvPr id="69" name="椭圆 68"/>
          <p:cNvSpPr/>
          <p:nvPr/>
        </p:nvSpPr>
        <p:spPr>
          <a:xfrm>
            <a:off x="320040" y="1073150"/>
            <a:ext cx="309880" cy="322580"/>
          </a:xfrm>
          <a:prstGeom prst="ellipse">
            <a:avLst/>
          </a:prstGeom>
          <a:solidFill>
            <a:srgbClr val="E5E5E5"/>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p:cNvSpPr/>
          <p:nvPr/>
        </p:nvSpPr>
        <p:spPr>
          <a:xfrm>
            <a:off x="316230" y="1684655"/>
            <a:ext cx="309880" cy="322580"/>
          </a:xfrm>
          <a:prstGeom prst="ellipse">
            <a:avLst/>
          </a:prstGeom>
          <a:solidFill>
            <a:schemeClr val="accent5"/>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p:cNvSpPr/>
          <p:nvPr/>
        </p:nvSpPr>
        <p:spPr>
          <a:xfrm>
            <a:off x="318770" y="230949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p:cNvSpPr/>
          <p:nvPr/>
        </p:nvSpPr>
        <p:spPr>
          <a:xfrm>
            <a:off x="315595" y="295529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p:cNvSpPr/>
          <p:nvPr/>
        </p:nvSpPr>
        <p:spPr>
          <a:xfrm>
            <a:off x="315595" y="356679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p:cNvSpPr/>
          <p:nvPr/>
        </p:nvSpPr>
        <p:spPr>
          <a:xfrm>
            <a:off x="314325" y="417830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cs typeface="+mn-ea"/>
              <a:sym typeface="+mn-lt"/>
            </a:endParaRPr>
          </a:p>
        </p:txBody>
      </p:sp>
      <p:sp>
        <p:nvSpPr>
          <p:cNvPr id="78" name="椭圆 77"/>
          <p:cNvSpPr/>
          <p:nvPr/>
        </p:nvSpPr>
        <p:spPr>
          <a:xfrm>
            <a:off x="313690" y="481838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cs typeface="+mn-ea"/>
              <a:sym typeface="+mn-lt"/>
            </a:endParaRPr>
          </a:p>
        </p:txBody>
      </p:sp>
      <p:sp>
        <p:nvSpPr>
          <p:cNvPr id="79" name="椭圆 78"/>
          <p:cNvSpPr/>
          <p:nvPr/>
        </p:nvSpPr>
        <p:spPr>
          <a:xfrm>
            <a:off x="315595" y="546163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p:cNvSpPr/>
          <p:nvPr/>
        </p:nvSpPr>
        <p:spPr>
          <a:xfrm>
            <a:off x="313690" y="606361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cs typeface="+mn-ea"/>
              <a:sym typeface="+mn-lt"/>
            </a:endParaRPr>
          </a:p>
        </p:txBody>
      </p:sp>
      <p:sp>
        <p:nvSpPr>
          <p:cNvPr id="81" name="文本框 80"/>
          <p:cNvSpPr txBox="1"/>
          <p:nvPr/>
        </p:nvSpPr>
        <p:spPr>
          <a:xfrm>
            <a:off x="324168" y="109124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dirty="0">
                <a:solidFill>
                  <a:schemeClr val="bg1"/>
                </a:solidFill>
                <a:cs typeface="+mn-ea"/>
                <a:sym typeface="+mn-lt"/>
              </a:rPr>
              <a:t>0</a:t>
            </a:r>
          </a:p>
        </p:txBody>
      </p:sp>
      <p:sp>
        <p:nvSpPr>
          <p:cNvPr id="82" name="文本框 81"/>
          <p:cNvSpPr txBox="1"/>
          <p:nvPr/>
        </p:nvSpPr>
        <p:spPr>
          <a:xfrm>
            <a:off x="343218" y="1707833"/>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dirty="0">
                <a:solidFill>
                  <a:schemeClr val="bg1"/>
                </a:solidFill>
                <a:cs typeface="+mn-ea"/>
                <a:sym typeface="+mn-lt"/>
              </a:rPr>
              <a:t>1</a:t>
            </a:r>
          </a:p>
        </p:txBody>
      </p:sp>
      <p:sp>
        <p:nvSpPr>
          <p:cNvPr id="83" name="文本框 82"/>
          <p:cNvSpPr txBox="1"/>
          <p:nvPr/>
        </p:nvSpPr>
        <p:spPr>
          <a:xfrm>
            <a:off x="324168" y="232441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dirty="0">
                <a:solidFill>
                  <a:schemeClr val="bg1"/>
                </a:solidFill>
                <a:cs typeface="+mn-ea"/>
                <a:sym typeface="+mn-lt"/>
              </a:rPr>
              <a:t>2</a:t>
            </a:r>
          </a:p>
        </p:txBody>
      </p:sp>
      <p:sp>
        <p:nvSpPr>
          <p:cNvPr id="84" name="文本框 83"/>
          <p:cNvSpPr txBox="1"/>
          <p:nvPr/>
        </p:nvSpPr>
        <p:spPr>
          <a:xfrm>
            <a:off x="324168" y="358679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a:solidFill>
                  <a:schemeClr val="bg1"/>
                </a:solidFill>
                <a:cs typeface="+mn-ea"/>
                <a:sym typeface="+mn-lt"/>
              </a:rPr>
              <a:t>4</a:t>
            </a:r>
          </a:p>
        </p:txBody>
      </p:sp>
      <p:sp>
        <p:nvSpPr>
          <p:cNvPr id="85" name="文本框 84"/>
          <p:cNvSpPr txBox="1"/>
          <p:nvPr/>
        </p:nvSpPr>
        <p:spPr>
          <a:xfrm>
            <a:off x="324168" y="420274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a:solidFill>
                  <a:schemeClr val="bg1"/>
                </a:solidFill>
                <a:cs typeface="+mn-ea"/>
                <a:sym typeface="+mn-lt"/>
              </a:rPr>
              <a:t>5</a:t>
            </a:r>
          </a:p>
        </p:txBody>
      </p:sp>
      <p:sp>
        <p:nvSpPr>
          <p:cNvPr id="86" name="文本框 85"/>
          <p:cNvSpPr txBox="1"/>
          <p:nvPr/>
        </p:nvSpPr>
        <p:spPr>
          <a:xfrm>
            <a:off x="324168" y="483901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a:solidFill>
                  <a:schemeClr val="bg1"/>
                </a:solidFill>
                <a:cs typeface="+mn-ea"/>
                <a:sym typeface="+mn-lt"/>
              </a:rPr>
              <a:t>6</a:t>
            </a:r>
          </a:p>
        </p:txBody>
      </p:sp>
      <p:sp>
        <p:nvSpPr>
          <p:cNvPr id="87" name="文本框 86"/>
          <p:cNvSpPr txBox="1"/>
          <p:nvPr/>
        </p:nvSpPr>
        <p:spPr>
          <a:xfrm>
            <a:off x="324168" y="5487353"/>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a:solidFill>
                  <a:schemeClr val="bg1"/>
                </a:solidFill>
                <a:cs typeface="+mn-ea"/>
                <a:sym typeface="+mn-lt"/>
              </a:rPr>
              <a:t>7</a:t>
            </a:r>
          </a:p>
        </p:txBody>
      </p:sp>
      <p:sp>
        <p:nvSpPr>
          <p:cNvPr id="88" name="文本框 87"/>
          <p:cNvSpPr txBox="1"/>
          <p:nvPr/>
        </p:nvSpPr>
        <p:spPr>
          <a:xfrm>
            <a:off x="324168" y="297084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dirty="0">
                <a:solidFill>
                  <a:schemeClr val="bg1"/>
                </a:solidFill>
                <a:cs typeface="+mn-ea"/>
                <a:sym typeface="+mn-lt"/>
              </a:rPr>
              <a:t>3</a:t>
            </a:r>
          </a:p>
        </p:txBody>
      </p:sp>
      <p:sp>
        <p:nvSpPr>
          <p:cNvPr id="4" name="文本框 3">
            <a:extLst>
              <a:ext uri="{FF2B5EF4-FFF2-40B4-BE49-F238E27FC236}">
                <a16:creationId xmlns:a16="http://schemas.microsoft.com/office/drawing/2014/main" id="{BE8B584B-668A-5F14-8637-012A995997E0}"/>
              </a:ext>
            </a:extLst>
          </p:cNvPr>
          <p:cNvSpPr txBox="1"/>
          <p:nvPr/>
        </p:nvSpPr>
        <p:spPr>
          <a:xfrm>
            <a:off x="718222" y="223668"/>
            <a:ext cx="4573730"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Syntax error</a:t>
            </a:r>
            <a:endParaRPr lang="zh-CN" altLang="en-US" sz="2400" b="1"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5176C2C3-620B-A2D4-859B-B95FD135CFAB}"/>
              </a:ext>
            </a:extLst>
          </p:cNvPr>
          <p:cNvPicPr>
            <a:picLocks noChangeAspect="1"/>
          </p:cNvPicPr>
          <p:nvPr/>
        </p:nvPicPr>
        <p:blipFill>
          <a:blip r:embed="rId4"/>
          <a:stretch>
            <a:fillRect/>
          </a:stretch>
        </p:blipFill>
        <p:spPr>
          <a:xfrm>
            <a:off x="3590400" y="826999"/>
            <a:ext cx="3848100" cy="1181100"/>
          </a:xfrm>
          <a:prstGeom prst="rect">
            <a:avLst/>
          </a:prstGeom>
        </p:spPr>
      </p:pic>
      <p:pic>
        <p:nvPicPr>
          <p:cNvPr id="6" name="图片 5" descr="文本&#10;&#10;中度可信度描述已自动生成">
            <a:extLst>
              <a:ext uri="{FF2B5EF4-FFF2-40B4-BE49-F238E27FC236}">
                <a16:creationId xmlns:a16="http://schemas.microsoft.com/office/drawing/2014/main" id="{A35CD326-E8EE-1B8E-471F-284448E82A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2400" y="2395002"/>
            <a:ext cx="7772400" cy="1940778"/>
          </a:xfrm>
          <a:prstGeom prst="rect">
            <a:avLst/>
          </a:prstGeom>
        </p:spPr>
      </p:pic>
    </p:spTree>
    <p:custDataLst>
      <p:tags r:id="rId1"/>
    </p:custDataLst>
    <p:extLst>
      <p:ext uri="{BB962C8B-B14F-4D97-AF65-F5344CB8AC3E}">
        <p14:creationId xmlns:p14="http://schemas.microsoft.com/office/powerpoint/2010/main" val="584642445"/>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 y="-931"/>
            <a:ext cx="471805" cy="68589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4" name="组合 53"/>
          <p:cNvGrpSpPr/>
          <p:nvPr/>
        </p:nvGrpSpPr>
        <p:grpSpPr>
          <a:xfrm>
            <a:off x="-26894" y="0"/>
            <a:ext cx="498699" cy="6857999"/>
            <a:chOff x="-26894" y="1268"/>
            <a:chExt cx="498699" cy="6870702"/>
          </a:xfrm>
        </p:grpSpPr>
        <p:sp>
          <p:nvSpPr>
            <p:cNvPr id="56" name="矩形 55"/>
            <p:cNvSpPr/>
            <p:nvPr/>
          </p:nvSpPr>
          <p:spPr>
            <a:xfrm rot="16200000">
              <a:off x="-1695212" y="1671080"/>
              <a:ext cx="3836829" cy="497205"/>
            </a:xfrm>
            <a:prstGeom prst="rect">
              <a:avLst/>
            </a:prstGeom>
            <a:blipFill rotWithShape="1">
              <a:blip r:embed="rId3">
                <a:alphaModFix amt="5000"/>
              </a:blip>
              <a:srcRect/>
              <a:stretch>
                <a:fillRect t="-248532" r="-3058" b="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矩形 56"/>
            <p:cNvSpPr/>
            <p:nvPr/>
          </p:nvSpPr>
          <p:spPr>
            <a:xfrm rot="16200000">
              <a:off x="-1295694" y="5105628"/>
              <a:ext cx="3035142" cy="497541"/>
            </a:xfrm>
            <a:prstGeom prst="rect">
              <a:avLst/>
            </a:prstGeom>
            <a:blipFill rotWithShape="1">
              <a:blip r:embed="rId3">
                <a:alphaModFix amt="5000"/>
              </a:blip>
              <a:srcRect/>
              <a:stretch>
                <a:fillRect l="-30279" t="-248063" r="-1" b="-23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4" name="椭圆 43"/>
          <p:cNvSpPr/>
          <p:nvPr/>
        </p:nvSpPr>
        <p:spPr>
          <a:xfrm>
            <a:off x="281305" y="4070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281305" y="103568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p:cNvSpPr/>
          <p:nvPr/>
        </p:nvSpPr>
        <p:spPr>
          <a:xfrm>
            <a:off x="281305" y="164528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p:cNvSpPr/>
          <p:nvPr/>
        </p:nvSpPr>
        <p:spPr>
          <a:xfrm>
            <a:off x="281305" y="22739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p:cNvSpPr/>
          <p:nvPr/>
        </p:nvSpPr>
        <p:spPr>
          <a:xfrm>
            <a:off x="281305" y="29216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p:cNvSpPr/>
          <p:nvPr/>
        </p:nvSpPr>
        <p:spPr>
          <a:xfrm>
            <a:off x="281305" y="35312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p:cNvSpPr/>
          <p:nvPr/>
        </p:nvSpPr>
        <p:spPr>
          <a:xfrm>
            <a:off x="281305" y="41408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p:cNvSpPr/>
          <p:nvPr/>
        </p:nvSpPr>
        <p:spPr>
          <a:xfrm>
            <a:off x="281305" y="5426710"/>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65" name="椭圆 64"/>
          <p:cNvSpPr/>
          <p:nvPr/>
        </p:nvSpPr>
        <p:spPr>
          <a:xfrm>
            <a:off x="281305" y="602678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p:cNvSpPr/>
          <p:nvPr/>
        </p:nvSpPr>
        <p:spPr>
          <a:xfrm>
            <a:off x="281305" y="4784090"/>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p:cNvSpPr/>
          <p:nvPr/>
        </p:nvSpPr>
        <p:spPr>
          <a:xfrm>
            <a:off x="311785" y="44323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F0202"/>
              </a:solidFill>
              <a:cs typeface="+mn-ea"/>
              <a:sym typeface="+mn-lt"/>
            </a:endParaRPr>
          </a:p>
        </p:txBody>
      </p:sp>
      <p:sp>
        <p:nvSpPr>
          <p:cNvPr id="69" name="椭圆 68"/>
          <p:cNvSpPr/>
          <p:nvPr/>
        </p:nvSpPr>
        <p:spPr>
          <a:xfrm>
            <a:off x="320040" y="1073150"/>
            <a:ext cx="309880" cy="322580"/>
          </a:xfrm>
          <a:prstGeom prst="ellipse">
            <a:avLst/>
          </a:prstGeom>
          <a:solidFill>
            <a:srgbClr val="E5E5E5"/>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p:cNvSpPr/>
          <p:nvPr/>
        </p:nvSpPr>
        <p:spPr>
          <a:xfrm>
            <a:off x="316230" y="1684655"/>
            <a:ext cx="309880" cy="322580"/>
          </a:xfrm>
          <a:prstGeom prst="ellipse">
            <a:avLst/>
          </a:prstGeom>
          <a:solidFill>
            <a:schemeClr val="accent5"/>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p:cNvSpPr/>
          <p:nvPr/>
        </p:nvSpPr>
        <p:spPr>
          <a:xfrm>
            <a:off x="318770" y="230949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p:cNvSpPr/>
          <p:nvPr/>
        </p:nvSpPr>
        <p:spPr>
          <a:xfrm>
            <a:off x="315595" y="295529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p:cNvSpPr/>
          <p:nvPr/>
        </p:nvSpPr>
        <p:spPr>
          <a:xfrm>
            <a:off x="315595" y="356679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p:cNvSpPr/>
          <p:nvPr/>
        </p:nvSpPr>
        <p:spPr>
          <a:xfrm>
            <a:off x="314325" y="417830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cs typeface="+mn-ea"/>
              <a:sym typeface="+mn-lt"/>
            </a:endParaRPr>
          </a:p>
        </p:txBody>
      </p:sp>
      <p:sp>
        <p:nvSpPr>
          <p:cNvPr id="78" name="椭圆 77"/>
          <p:cNvSpPr/>
          <p:nvPr/>
        </p:nvSpPr>
        <p:spPr>
          <a:xfrm>
            <a:off x="313690" y="481838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cs typeface="+mn-ea"/>
              <a:sym typeface="+mn-lt"/>
            </a:endParaRPr>
          </a:p>
        </p:txBody>
      </p:sp>
      <p:sp>
        <p:nvSpPr>
          <p:cNvPr id="79" name="椭圆 78"/>
          <p:cNvSpPr/>
          <p:nvPr/>
        </p:nvSpPr>
        <p:spPr>
          <a:xfrm>
            <a:off x="315595" y="546163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p:cNvSpPr/>
          <p:nvPr/>
        </p:nvSpPr>
        <p:spPr>
          <a:xfrm>
            <a:off x="313690" y="606361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cs typeface="+mn-ea"/>
              <a:sym typeface="+mn-lt"/>
            </a:endParaRPr>
          </a:p>
        </p:txBody>
      </p:sp>
      <p:sp>
        <p:nvSpPr>
          <p:cNvPr id="81" name="文本框 80"/>
          <p:cNvSpPr txBox="1"/>
          <p:nvPr/>
        </p:nvSpPr>
        <p:spPr>
          <a:xfrm>
            <a:off x="324168" y="109124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dirty="0">
                <a:solidFill>
                  <a:schemeClr val="bg1"/>
                </a:solidFill>
                <a:cs typeface="+mn-ea"/>
                <a:sym typeface="+mn-lt"/>
              </a:rPr>
              <a:t>0</a:t>
            </a:r>
          </a:p>
        </p:txBody>
      </p:sp>
      <p:sp>
        <p:nvSpPr>
          <p:cNvPr id="82" name="文本框 81"/>
          <p:cNvSpPr txBox="1"/>
          <p:nvPr/>
        </p:nvSpPr>
        <p:spPr>
          <a:xfrm>
            <a:off x="343218" y="1707833"/>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dirty="0">
                <a:solidFill>
                  <a:schemeClr val="bg1"/>
                </a:solidFill>
                <a:cs typeface="+mn-ea"/>
                <a:sym typeface="+mn-lt"/>
              </a:rPr>
              <a:t>1</a:t>
            </a:r>
          </a:p>
        </p:txBody>
      </p:sp>
      <p:sp>
        <p:nvSpPr>
          <p:cNvPr id="83" name="文本框 82"/>
          <p:cNvSpPr txBox="1"/>
          <p:nvPr/>
        </p:nvSpPr>
        <p:spPr>
          <a:xfrm>
            <a:off x="324168" y="232441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dirty="0">
                <a:solidFill>
                  <a:schemeClr val="bg1"/>
                </a:solidFill>
                <a:cs typeface="+mn-ea"/>
                <a:sym typeface="+mn-lt"/>
              </a:rPr>
              <a:t>2</a:t>
            </a:r>
          </a:p>
        </p:txBody>
      </p:sp>
      <p:sp>
        <p:nvSpPr>
          <p:cNvPr id="84" name="文本框 83"/>
          <p:cNvSpPr txBox="1"/>
          <p:nvPr/>
        </p:nvSpPr>
        <p:spPr>
          <a:xfrm>
            <a:off x="324168" y="358679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a:solidFill>
                  <a:schemeClr val="bg1"/>
                </a:solidFill>
                <a:cs typeface="+mn-ea"/>
                <a:sym typeface="+mn-lt"/>
              </a:rPr>
              <a:t>4</a:t>
            </a:r>
          </a:p>
        </p:txBody>
      </p:sp>
      <p:sp>
        <p:nvSpPr>
          <p:cNvPr id="85" name="文本框 84"/>
          <p:cNvSpPr txBox="1"/>
          <p:nvPr/>
        </p:nvSpPr>
        <p:spPr>
          <a:xfrm>
            <a:off x="324168" y="420274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a:solidFill>
                  <a:schemeClr val="bg1"/>
                </a:solidFill>
                <a:cs typeface="+mn-ea"/>
                <a:sym typeface="+mn-lt"/>
              </a:rPr>
              <a:t>5</a:t>
            </a:r>
          </a:p>
        </p:txBody>
      </p:sp>
      <p:sp>
        <p:nvSpPr>
          <p:cNvPr id="86" name="文本框 85"/>
          <p:cNvSpPr txBox="1"/>
          <p:nvPr/>
        </p:nvSpPr>
        <p:spPr>
          <a:xfrm>
            <a:off x="324168" y="483901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a:solidFill>
                  <a:schemeClr val="bg1"/>
                </a:solidFill>
                <a:cs typeface="+mn-ea"/>
                <a:sym typeface="+mn-lt"/>
              </a:rPr>
              <a:t>6</a:t>
            </a:r>
          </a:p>
        </p:txBody>
      </p:sp>
      <p:sp>
        <p:nvSpPr>
          <p:cNvPr id="87" name="文本框 86"/>
          <p:cNvSpPr txBox="1"/>
          <p:nvPr/>
        </p:nvSpPr>
        <p:spPr>
          <a:xfrm>
            <a:off x="324168" y="5487353"/>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a:solidFill>
                  <a:schemeClr val="bg1"/>
                </a:solidFill>
                <a:cs typeface="+mn-ea"/>
                <a:sym typeface="+mn-lt"/>
              </a:rPr>
              <a:t>7</a:t>
            </a:r>
          </a:p>
        </p:txBody>
      </p:sp>
      <p:sp>
        <p:nvSpPr>
          <p:cNvPr id="88" name="文本框 87"/>
          <p:cNvSpPr txBox="1"/>
          <p:nvPr/>
        </p:nvSpPr>
        <p:spPr>
          <a:xfrm>
            <a:off x="324168" y="297084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dirty="0">
                <a:solidFill>
                  <a:schemeClr val="bg1"/>
                </a:solidFill>
                <a:cs typeface="+mn-ea"/>
                <a:sym typeface="+mn-lt"/>
              </a:rPr>
              <a:t>3</a:t>
            </a:r>
          </a:p>
        </p:txBody>
      </p:sp>
      <p:sp>
        <p:nvSpPr>
          <p:cNvPr id="4" name="文本框 3">
            <a:extLst>
              <a:ext uri="{FF2B5EF4-FFF2-40B4-BE49-F238E27FC236}">
                <a16:creationId xmlns:a16="http://schemas.microsoft.com/office/drawing/2014/main" id="{BE8B584B-668A-5F14-8637-012A995997E0}"/>
              </a:ext>
            </a:extLst>
          </p:cNvPr>
          <p:cNvSpPr txBox="1"/>
          <p:nvPr/>
        </p:nvSpPr>
        <p:spPr>
          <a:xfrm>
            <a:off x="718222" y="223668"/>
            <a:ext cx="4573730"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Semantic error</a:t>
            </a:r>
            <a:endParaRPr lang="zh-CN" altLang="en-US" sz="2400" b="1" dirty="0">
              <a:latin typeface="Times New Roman" panose="02020603050405020304" pitchFamily="18" charset="0"/>
              <a:cs typeface="Times New Roman" panose="02020603050405020304" pitchFamily="18" charset="0"/>
            </a:endParaRPr>
          </a:p>
        </p:txBody>
      </p:sp>
      <p:pic>
        <p:nvPicPr>
          <p:cNvPr id="5" name="图片 4" descr="图片包含 背景图案&#10;&#10;描述已自动生成">
            <a:extLst>
              <a:ext uri="{FF2B5EF4-FFF2-40B4-BE49-F238E27FC236}">
                <a16:creationId xmlns:a16="http://schemas.microsoft.com/office/drawing/2014/main" id="{8438B8C3-B7F3-A50F-74B6-73734A0075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6439" y="1393354"/>
            <a:ext cx="5867400" cy="1752600"/>
          </a:xfrm>
          <a:prstGeom prst="rect">
            <a:avLst/>
          </a:prstGeom>
        </p:spPr>
      </p:pic>
      <p:pic>
        <p:nvPicPr>
          <p:cNvPr id="8" name="图片 7">
            <a:extLst>
              <a:ext uri="{FF2B5EF4-FFF2-40B4-BE49-F238E27FC236}">
                <a16:creationId xmlns:a16="http://schemas.microsoft.com/office/drawing/2014/main" id="{E39D2408-8BB4-5ED1-7471-8AD7D95218D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02400" y="4178300"/>
            <a:ext cx="7772400" cy="763108"/>
          </a:xfrm>
          <a:prstGeom prst="rect">
            <a:avLst/>
          </a:prstGeom>
        </p:spPr>
      </p:pic>
    </p:spTree>
    <p:custDataLst>
      <p:tags r:id="rId1"/>
    </p:custDataLst>
    <p:extLst>
      <p:ext uri="{BB962C8B-B14F-4D97-AF65-F5344CB8AC3E}">
        <p14:creationId xmlns:p14="http://schemas.microsoft.com/office/powerpoint/2010/main" val="2711211603"/>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任意多边形 50"/>
          <p:cNvSpPr/>
          <p:nvPr/>
        </p:nvSpPr>
        <p:spPr>
          <a:xfrm>
            <a:off x="7559676" y="-930"/>
            <a:ext cx="4840605" cy="6858931"/>
          </a:xfrm>
          <a:custGeom>
            <a:avLst/>
            <a:gdLst>
              <a:gd name="connsiteX0" fmla="*/ 1820905 w 4840605"/>
              <a:gd name="connsiteY0" fmla="*/ 0 h 6858931"/>
              <a:gd name="connsiteX1" fmla="*/ 4840605 w 4840605"/>
              <a:gd name="connsiteY1" fmla="*/ 0 h 6858931"/>
              <a:gd name="connsiteX2" fmla="*/ 4840605 w 4840605"/>
              <a:gd name="connsiteY2" fmla="*/ 6858931 h 6858931"/>
              <a:gd name="connsiteX3" fmla="*/ 1642521 w 4840605"/>
              <a:gd name="connsiteY3" fmla="*/ 6858931 h 6858931"/>
              <a:gd name="connsiteX4" fmla="*/ 1580594 w 4840605"/>
              <a:gd name="connsiteY4" fmla="*/ 6810800 h 6858931"/>
              <a:gd name="connsiteX5" fmla="*/ 0 w 4840605"/>
              <a:gd name="connsiteY5" fmla="*/ 3495971 h 6858931"/>
              <a:gd name="connsiteX6" fmla="*/ 1744674 w 4840605"/>
              <a:gd name="connsiteY6" fmla="*/ 53614 h 685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40605" h="6858931">
                <a:moveTo>
                  <a:pt x="1820905" y="0"/>
                </a:moveTo>
                <a:lnTo>
                  <a:pt x="4840605" y="0"/>
                </a:lnTo>
                <a:lnTo>
                  <a:pt x="4840605" y="6858931"/>
                </a:lnTo>
                <a:lnTo>
                  <a:pt x="1642521" y="6858931"/>
                </a:lnTo>
                <a:lnTo>
                  <a:pt x="1580594" y="6810800"/>
                </a:lnTo>
                <a:cubicBezTo>
                  <a:pt x="615286" y="6022892"/>
                  <a:pt x="0" y="4830497"/>
                  <a:pt x="0" y="3495971"/>
                </a:cubicBezTo>
                <a:cubicBezTo>
                  <a:pt x="0" y="2087305"/>
                  <a:pt x="685550" y="837001"/>
                  <a:pt x="1744674" y="53614"/>
                </a:cubicBezTo>
                <a:close/>
              </a:path>
            </a:pathLst>
          </a:custGeom>
          <a:pattFill prst="pct5">
            <a:fgClr>
              <a:schemeClr val="bg1"/>
            </a:fgClr>
            <a:bgClr>
              <a:schemeClr val="accent1"/>
            </a:bgClr>
          </a:patt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a:cs typeface="+mn-ea"/>
              <a:sym typeface="+mn-lt"/>
            </a:endParaRPr>
          </a:p>
        </p:txBody>
      </p:sp>
      <p:sp>
        <p:nvSpPr>
          <p:cNvPr id="52" name="任意多边形 51"/>
          <p:cNvSpPr/>
          <p:nvPr/>
        </p:nvSpPr>
        <p:spPr>
          <a:xfrm>
            <a:off x="10268585" y="2292344"/>
            <a:ext cx="2131695" cy="4565656"/>
          </a:xfrm>
          <a:custGeom>
            <a:avLst/>
            <a:gdLst>
              <a:gd name="connsiteX0" fmla="*/ 2131695 w 2131695"/>
              <a:gd name="connsiteY0" fmla="*/ 0 h 4565656"/>
              <a:gd name="connsiteX1" fmla="*/ 2131695 w 2131695"/>
              <a:gd name="connsiteY1" fmla="*/ 4565656 h 4565656"/>
              <a:gd name="connsiteX2" fmla="*/ 183391 w 2131695"/>
              <a:gd name="connsiteY2" fmla="*/ 4565656 h 4565656"/>
              <a:gd name="connsiteX3" fmla="*/ 156117 w 2131695"/>
              <a:gd name="connsiteY3" fmla="*/ 4486736 h 4565656"/>
              <a:gd name="connsiteX4" fmla="*/ 0 w 2131695"/>
              <a:gd name="connsiteY4" fmla="*/ 3393129 h 4565656"/>
              <a:gd name="connsiteX5" fmla="*/ 2120845 w 2131695"/>
              <a:gd name="connsiteY5" fmla="*/ 4531 h 456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1695" h="4565656">
                <a:moveTo>
                  <a:pt x="2131695" y="0"/>
                </a:moveTo>
                <a:lnTo>
                  <a:pt x="2131695" y="4565656"/>
                </a:lnTo>
                <a:lnTo>
                  <a:pt x="183391" y="4565656"/>
                </a:lnTo>
                <a:lnTo>
                  <a:pt x="156117" y="4486736"/>
                </a:lnTo>
                <a:cubicBezTo>
                  <a:pt x="54657" y="4141266"/>
                  <a:pt x="0" y="3773957"/>
                  <a:pt x="0" y="3393129"/>
                </a:cubicBezTo>
                <a:cubicBezTo>
                  <a:pt x="0" y="1869816"/>
                  <a:pt x="874513" y="562821"/>
                  <a:pt x="2120845" y="453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a:cs typeface="+mn-ea"/>
              <a:sym typeface="+mn-lt"/>
            </a:endParaRPr>
          </a:p>
        </p:txBody>
      </p:sp>
      <p:sp>
        <p:nvSpPr>
          <p:cNvPr id="50" name="矩形 49"/>
          <p:cNvSpPr/>
          <p:nvPr/>
        </p:nvSpPr>
        <p:spPr>
          <a:xfrm>
            <a:off x="-1" y="-931"/>
            <a:ext cx="471805" cy="68589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grpSp>
        <p:nvGrpSpPr>
          <p:cNvPr id="47" name="组合 46"/>
          <p:cNvGrpSpPr/>
          <p:nvPr/>
        </p:nvGrpSpPr>
        <p:grpSpPr>
          <a:xfrm>
            <a:off x="-26894" y="0"/>
            <a:ext cx="498699" cy="6857999"/>
            <a:chOff x="-26894" y="1268"/>
            <a:chExt cx="498699" cy="6870702"/>
          </a:xfrm>
        </p:grpSpPr>
        <p:sp>
          <p:nvSpPr>
            <p:cNvPr id="48" name="矩形 47"/>
            <p:cNvSpPr/>
            <p:nvPr/>
          </p:nvSpPr>
          <p:spPr>
            <a:xfrm rot="16200000">
              <a:off x="-1695212" y="1671080"/>
              <a:ext cx="3836829" cy="497205"/>
            </a:xfrm>
            <a:prstGeom prst="rect">
              <a:avLst/>
            </a:prstGeom>
            <a:blipFill rotWithShape="1">
              <a:blip r:embed="rId4">
                <a:alphaModFix amt="5000"/>
              </a:blip>
              <a:srcRect/>
              <a:stretch>
                <a:fillRect t="-248532" r="-3058" b="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sp>
          <p:nvSpPr>
            <p:cNvPr id="49" name="矩形 48"/>
            <p:cNvSpPr/>
            <p:nvPr/>
          </p:nvSpPr>
          <p:spPr>
            <a:xfrm rot="16200000">
              <a:off x="-1295694" y="5105628"/>
              <a:ext cx="3035142" cy="497541"/>
            </a:xfrm>
            <a:prstGeom prst="rect">
              <a:avLst/>
            </a:prstGeom>
            <a:blipFill rotWithShape="1">
              <a:blip r:embed="rId4">
                <a:alphaModFix amt="5000"/>
              </a:blip>
              <a:srcRect/>
              <a:stretch>
                <a:fillRect l="-30279" t="-248063" r="-1" b="-23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grpSp>
      <p:sp>
        <p:nvSpPr>
          <p:cNvPr id="9" name="椭圆 8"/>
          <p:cNvSpPr/>
          <p:nvPr/>
        </p:nvSpPr>
        <p:spPr>
          <a:xfrm>
            <a:off x="281305" y="4070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sp>
        <p:nvSpPr>
          <p:cNvPr id="10" name="椭圆 9"/>
          <p:cNvSpPr/>
          <p:nvPr/>
        </p:nvSpPr>
        <p:spPr>
          <a:xfrm>
            <a:off x="281305" y="103568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sp>
        <p:nvSpPr>
          <p:cNvPr id="11" name="椭圆 10"/>
          <p:cNvSpPr/>
          <p:nvPr/>
        </p:nvSpPr>
        <p:spPr>
          <a:xfrm>
            <a:off x="281305" y="164528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sp>
        <p:nvSpPr>
          <p:cNvPr id="12" name="椭圆 11"/>
          <p:cNvSpPr/>
          <p:nvPr/>
        </p:nvSpPr>
        <p:spPr>
          <a:xfrm>
            <a:off x="281305" y="22739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sp>
        <p:nvSpPr>
          <p:cNvPr id="30" name="椭圆 29"/>
          <p:cNvSpPr/>
          <p:nvPr/>
        </p:nvSpPr>
        <p:spPr>
          <a:xfrm>
            <a:off x="281305" y="29216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sp>
        <p:nvSpPr>
          <p:cNvPr id="31" name="椭圆 30"/>
          <p:cNvSpPr/>
          <p:nvPr/>
        </p:nvSpPr>
        <p:spPr>
          <a:xfrm>
            <a:off x="281305" y="35312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sp>
        <p:nvSpPr>
          <p:cNvPr id="33" name="椭圆 32"/>
          <p:cNvSpPr/>
          <p:nvPr/>
        </p:nvSpPr>
        <p:spPr>
          <a:xfrm>
            <a:off x="281305" y="41408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sp>
        <p:nvSpPr>
          <p:cNvPr id="34" name="椭圆 33"/>
          <p:cNvSpPr/>
          <p:nvPr/>
        </p:nvSpPr>
        <p:spPr>
          <a:xfrm>
            <a:off x="281305" y="5426710"/>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cs typeface="+mn-ea"/>
              <a:sym typeface="+mn-lt"/>
            </a:endParaRPr>
          </a:p>
        </p:txBody>
      </p:sp>
      <p:sp>
        <p:nvSpPr>
          <p:cNvPr id="36" name="椭圆 35"/>
          <p:cNvSpPr/>
          <p:nvPr/>
        </p:nvSpPr>
        <p:spPr>
          <a:xfrm>
            <a:off x="281305" y="602678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sp>
        <p:nvSpPr>
          <p:cNvPr id="13" name="椭圆 12"/>
          <p:cNvSpPr/>
          <p:nvPr/>
        </p:nvSpPr>
        <p:spPr>
          <a:xfrm>
            <a:off x="281305" y="4784090"/>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sp>
        <p:nvSpPr>
          <p:cNvPr id="41" name="椭圆 40"/>
          <p:cNvSpPr/>
          <p:nvPr/>
        </p:nvSpPr>
        <p:spPr>
          <a:xfrm>
            <a:off x="311785" y="44323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EF0202"/>
              </a:solidFill>
              <a:cs typeface="+mn-ea"/>
              <a:sym typeface="+mn-lt"/>
            </a:endParaRPr>
          </a:p>
        </p:txBody>
      </p:sp>
      <p:sp>
        <p:nvSpPr>
          <p:cNvPr id="14" name="椭圆 13"/>
          <p:cNvSpPr/>
          <p:nvPr/>
        </p:nvSpPr>
        <p:spPr>
          <a:xfrm>
            <a:off x="320040" y="1073150"/>
            <a:ext cx="309880" cy="322580"/>
          </a:xfrm>
          <a:prstGeom prst="ellipse">
            <a:avLst/>
          </a:prstGeom>
          <a:solidFill>
            <a:srgbClr val="E5E5E5"/>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sp>
        <p:nvSpPr>
          <p:cNvPr id="15" name="椭圆 14"/>
          <p:cNvSpPr/>
          <p:nvPr/>
        </p:nvSpPr>
        <p:spPr>
          <a:xfrm>
            <a:off x="316230" y="1684655"/>
            <a:ext cx="309880" cy="322580"/>
          </a:xfrm>
          <a:prstGeom prst="ellipse">
            <a:avLst/>
          </a:prstGeom>
          <a:solidFill>
            <a:srgbClr val="E2E2E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sp>
        <p:nvSpPr>
          <p:cNvPr id="16" name="椭圆 15"/>
          <p:cNvSpPr/>
          <p:nvPr/>
        </p:nvSpPr>
        <p:spPr>
          <a:xfrm>
            <a:off x="318770" y="2309495"/>
            <a:ext cx="309880" cy="322580"/>
          </a:xfrm>
          <a:prstGeom prst="ellipse">
            <a:avLst/>
          </a:prstGeom>
          <a:solidFill>
            <a:schemeClr val="accent5"/>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sp>
        <p:nvSpPr>
          <p:cNvPr id="17" name="椭圆 16"/>
          <p:cNvSpPr/>
          <p:nvPr/>
        </p:nvSpPr>
        <p:spPr>
          <a:xfrm>
            <a:off x="315595" y="295529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sp>
        <p:nvSpPr>
          <p:cNvPr id="18" name="椭圆 17"/>
          <p:cNvSpPr/>
          <p:nvPr/>
        </p:nvSpPr>
        <p:spPr>
          <a:xfrm>
            <a:off x="315595" y="356679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sp>
        <p:nvSpPr>
          <p:cNvPr id="19" name="椭圆 18"/>
          <p:cNvSpPr/>
          <p:nvPr/>
        </p:nvSpPr>
        <p:spPr>
          <a:xfrm>
            <a:off x="314325" y="417830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a:cs typeface="+mn-ea"/>
              <a:sym typeface="+mn-lt"/>
            </a:endParaRPr>
          </a:p>
        </p:txBody>
      </p:sp>
      <p:sp>
        <p:nvSpPr>
          <p:cNvPr id="54" name="椭圆 53"/>
          <p:cNvSpPr/>
          <p:nvPr/>
        </p:nvSpPr>
        <p:spPr>
          <a:xfrm>
            <a:off x="313690" y="481838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a:cs typeface="+mn-ea"/>
              <a:sym typeface="+mn-lt"/>
            </a:endParaRPr>
          </a:p>
        </p:txBody>
      </p:sp>
      <p:sp>
        <p:nvSpPr>
          <p:cNvPr id="21" name="椭圆 20"/>
          <p:cNvSpPr/>
          <p:nvPr/>
        </p:nvSpPr>
        <p:spPr>
          <a:xfrm>
            <a:off x="315595" y="546163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sp>
        <p:nvSpPr>
          <p:cNvPr id="22" name="椭圆 21"/>
          <p:cNvSpPr/>
          <p:nvPr/>
        </p:nvSpPr>
        <p:spPr>
          <a:xfrm>
            <a:off x="313690" y="606361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a:cs typeface="+mn-ea"/>
              <a:sym typeface="+mn-lt"/>
            </a:endParaRPr>
          </a:p>
        </p:txBody>
      </p:sp>
      <p:sp>
        <p:nvSpPr>
          <p:cNvPr id="23" name="文本框 22"/>
          <p:cNvSpPr txBox="1"/>
          <p:nvPr/>
        </p:nvSpPr>
        <p:spPr>
          <a:xfrm>
            <a:off x="324168" y="109124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b="1" dirty="0">
                <a:solidFill>
                  <a:schemeClr val="bg1"/>
                </a:solidFill>
                <a:cs typeface="+mn-ea"/>
                <a:sym typeface="+mn-lt"/>
              </a:rPr>
              <a:t>0</a:t>
            </a:r>
          </a:p>
        </p:txBody>
      </p:sp>
      <p:sp>
        <p:nvSpPr>
          <p:cNvPr id="24" name="文本框 23"/>
          <p:cNvSpPr txBox="1"/>
          <p:nvPr/>
        </p:nvSpPr>
        <p:spPr>
          <a:xfrm>
            <a:off x="349568" y="1707833"/>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b="1" dirty="0">
                <a:solidFill>
                  <a:schemeClr val="bg1"/>
                </a:solidFill>
                <a:cs typeface="+mn-ea"/>
                <a:sym typeface="+mn-lt"/>
              </a:rPr>
              <a:t>1</a:t>
            </a:r>
          </a:p>
        </p:txBody>
      </p:sp>
      <p:sp>
        <p:nvSpPr>
          <p:cNvPr id="25" name="文本框 24"/>
          <p:cNvSpPr txBox="1"/>
          <p:nvPr/>
        </p:nvSpPr>
        <p:spPr>
          <a:xfrm>
            <a:off x="324168" y="232441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b="1" dirty="0">
                <a:solidFill>
                  <a:schemeClr val="bg1"/>
                </a:solidFill>
                <a:cs typeface="+mn-ea"/>
                <a:sym typeface="+mn-lt"/>
              </a:rPr>
              <a:t>2</a:t>
            </a:r>
          </a:p>
        </p:txBody>
      </p:sp>
      <p:sp>
        <p:nvSpPr>
          <p:cNvPr id="26" name="文本框 25"/>
          <p:cNvSpPr txBox="1"/>
          <p:nvPr/>
        </p:nvSpPr>
        <p:spPr>
          <a:xfrm>
            <a:off x="324168" y="358679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b="1">
                <a:solidFill>
                  <a:schemeClr val="bg1"/>
                </a:solidFill>
                <a:cs typeface="+mn-ea"/>
                <a:sym typeface="+mn-lt"/>
              </a:rPr>
              <a:t>4</a:t>
            </a:r>
          </a:p>
        </p:txBody>
      </p:sp>
      <p:sp>
        <p:nvSpPr>
          <p:cNvPr id="27" name="文本框 26"/>
          <p:cNvSpPr txBox="1"/>
          <p:nvPr/>
        </p:nvSpPr>
        <p:spPr>
          <a:xfrm>
            <a:off x="324168" y="420274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b="1">
                <a:solidFill>
                  <a:schemeClr val="bg1"/>
                </a:solidFill>
                <a:cs typeface="+mn-ea"/>
                <a:sym typeface="+mn-lt"/>
              </a:rPr>
              <a:t>5</a:t>
            </a:r>
          </a:p>
        </p:txBody>
      </p:sp>
      <p:sp>
        <p:nvSpPr>
          <p:cNvPr id="28" name="文本框 27"/>
          <p:cNvSpPr txBox="1"/>
          <p:nvPr/>
        </p:nvSpPr>
        <p:spPr>
          <a:xfrm>
            <a:off x="324168" y="483901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b="1">
                <a:solidFill>
                  <a:schemeClr val="bg1"/>
                </a:solidFill>
                <a:cs typeface="+mn-ea"/>
                <a:sym typeface="+mn-lt"/>
              </a:rPr>
              <a:t>6</a:t>
            </a:r>
          </a:p>
        </p:txBody>
      </p:sp>
      <p:sp>
        <p:nvSpPr>
          <p:cNvPr id="29" name="文本框 28"/>
          <p:cNvSpPr txBox="1"/>
          <p:nvPr/>
        </p:nvSpPr>
        <p:spPr>
          <a:xfrm>
            <a:off x="324168" y="5487353"/>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b="1">
                <a:solidFill>
                  <a:schemeClr val="bg1"/>
                </a:solidFill>
                <a:cs typeface="+mn-ea"/>
                <a:sym typeface="+mn-lt"/>
              </a:rPr>
              <a:t>7</a:t>
            </a:r>
          </a:p>
        </p:txBody>
      </p:sp>
      <p:sp>
        <p:nvSpPr>
          <p:cNvPr id="32" name="文本框 31"/>
          <p:cNvSpPr txBox="1"/>
          <p:nvPr/>
        </p:nvSpPr>
        <p:spPr>
          <a:xfrm>
            <a:off x="324168" y="297084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b="1" dirty="0">
                <a:solidFill>
                  <a:schemeClr val="bg1"/>
                </a:solidFill>
                <a:cs typeface="+mn-ea"/>
                <a:sym typeface="+mn-lt"/>
              </a:rPr>
              <a:t>3</a:t>
            </a:r>
          </a:p>
        </p:txBody>
      </p:sp>
      <p:sp>
        <p:nvSpPr>
          <p:cNvPr id="83" name="文本框 82"/>
          <p:cNvSpPr txBox="1"/>
          <p:nvPr/>
        </p:nvSpPr>
        <p:spPr>
          <a:xfrm>
            <a:off x="1328759" y="1082841"/>
            <a:ext cx="4664717" cy="1524200"/>
          </a:xfrm>
          <a:prstGeom prst="rect">
            <a:avLst/>
          </a:prstGeom>
          <a:noFill/>
        </p:spPr>
        <p:txBody>
          <a:bodyPr wrap="square" rtlCol="0">
            <a:spAutoFit/>
          </a:bodyPr>
          <a:lstStyle/>
          <a:p>
            <a:pPr algn="ctr" fontAlgn="auto">
              <a:lnSpc>
                <a:spcPct val="110000"/>
              </a:lnSpc>
              <a:spcBef>
                <a:spcPts val="0"/>
              </a:spcBef>
              <a:spcAft>
                <a:spcPts val="0"/>
              </a:spcAft>
              <a:buClrTx/>
              <a:buSzTx/>
              <a:buFontTx/>
            </a:pPr>
            <a:r>
              <a:rPr lang="en-US" altLang="zh-CN" sz="4400" b="1" dirty="0">
                <a:solidFill>
                  <a:schemeClr val="accent1"/>
                </a:solidFill>
                <a:cs typeface="+mn-ea"/>
                <a:sym typeface="+mn-lt"/>
              </a:rPr>
              <a:t>Manual Implementation</a:t>
            </a:r>
            <a:endParaRPr lang="zh-CN" altLang="en-US" sz="4400" b="1" dirty="0">
              <a:solidFill>
                <a:schemeClr val="accent1"/>
              </a:solidFill>
              <a:cs typeface="+mn-ea"/>
              <a:sym typeface="+mn-lt"/>
            </a:endParaRPr>
          </a:p>
        </p:txBody>
      </p:sp>
      <p:sp>
        <p:nvSpPr>
          <p:cNvPr id="84" name="椭圆 83"/>
          <p:cNvSpPr/>
          <p:nvPr/>
        </p:nvSpPr>
        <p:spPr>
          <a:xfrm>
            <a:off x="6420099" y="2671648"/>
            <a:ext cx="2220151" cy="2029460"/>
          </a:xfrm>
          <a:prstGeom prst="ellipse">
            <a:avLst/>
          </a:prstGeom>
          <a:solidFill>
            <a:schemeClr val="bg1"/>
          </a:solidFill>
          <a:ln>
            <a:noFill/>
          </a:ln>
          <a:effectLst>
            <a:outerShdw blurRad="635000" dist="2286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sp>
        <p:nvSpPr>
          <p:cNvPr id="85" name="椭圆 84"/>
          <p:cNvSpPr/>
          <p:nvPr/>
        </p:nvSpPr>
        <p:spPr>
          <a:xfrm>
            <a:off x="6316354" y="2326525"/>
            <a:ext cx="2399035" cy="2393315"/>
          </a:xfrm>
          <a:prstGeom prst="ellipse">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sp>
        <p:nvSpPr>
          <p:cNvPr id="86" name="椭圆 85"/>
          <p:cNvSpPr/>
          <p:nvPr/>
        </p:nvSpPr>
        <p:spPr>
          <a:xfrm rot="16200000">
            <a:off x="6314440" y="2329815"/>
            <a:ext cx="2362835" cy="2357120"/>
          </a:xfrm>
          <a:prstGeom prst="ellipse">
            <a:avLst/>
          </a:prstGeom>
          <a:blipFill dpi="0" rotWithShape="1">
            <a:blip r:embed="rId4">
              <a:alphaModFix amt="2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cs typeface="+mn-ea"/>
              <a:sym typeface="+mn-lt"/>
            </a:endParaRPr>
          </a:p>
        </p:txBody>
      </p:sp>
      <p:sp>
        <p:nvSpPr>
          <p:cNvPr id="88" name="文本框 87"/>
          <p:cNvSpPr txBox="1"/>
          <p:nvPr/>
        </p:nvSpPr>
        <p:spPr>
          <a:xfrm>
            <a:off x="6591935" y="4055745"/>
            <a:ext cx="1890261" cy="338554"/>
          </a:xfrm>
          <a:prstGeom prst="rect">
            <a:avLst/>
          </a:prstGeom>
          <a:noFill/>
        </p:spPr>
        <p:txBody>
          <a:bodyPr wrap="none" rtlCol="0">
            <a:spAutoFit/>
          </a:bodyPr>
          <a:lstStyle>
            <a:defPPr>
              <a:defRPr lang="zh-CN"/>
            </a:defPPr>
            <a:lvl1pPr>
              <a:defRPr sz="1600">
                <a:solidFill>
                  <a:schemeClr val="accent1"/>
                </a:solidFill>
                <a:latin typeface="+mn-ea"/>
              </a:defRPr>
            </a:lvl1pPr>
          </a:lstStyle>
          <a:p>
            <a:r>
              <a:rPr lang="en-US" altLang="zh-CN" b="1" dirty="0">
                <a:latin typeface="+mn-lt"/>
                <a:cs typeface="+mn-ea"/>
                <a:sym typeface="+mn-lt"/>
              </a:rPr>
              <a:t>——</a:t>
            </a:r>
            <a:r>
              <a:rPr lang="zh-CN" altLang="en-US" b="1" dirty="0">
                <a:latin typeface="+mn-lt"/>
                <a:cs typeface="+mn-ea"/>
                <a:sym typeface="+mn-lt"/>
              </a:rPr>
              <a:t>工作内容</a:t>
            </a:r>
            <a:r>
              <a:rPr lang="en-US" altLang="zh-CN" b="1" dirty="0">
                <a:latin typeface="+mn-lt"/>
                <a:cs typeface="+mn-ea"/>
                <a:sym typeface="+mn-lt"/>
              </a:rPr>
              <a:t>——</a:t>
            </a:r>
          </a:p>
        </p:txBody>
      </p:sp>
      <p:sp>
        <p:nvSpPr>
          <p:cNvPr id="90" name="文本框 89"/>
          <p:cNvSpPr txBox="1"/>
          <p:nvPr/>
        </p:nvSpPr>
        <p:spPr>
          <a:xfrm>
            <a:off x="6815455" y="2487295"/>
            <a:ext cx="1402080" cy="1568450"/>
          </a:xfrm>
          <a:prstGeom prst="rect">
            <a:avLst/>
          </a:prstGeom>
          <a:noFill/>
          <a:effectLst>
            <a:outerShdw blurRad="228600" dist="101600" dir="2700000" algn="tl" rotWithShape="0">
              <a:prstClr val="black">
                <a:alpha val="16000"/>
              </a:prstClr>
            </a:outerShdw>
          </a:effectLst>
        </p:spPr>
        <p:txBody>
          <a:bodyPr wrap="none" rtlCol="0">
            <a:spAutoFit/>
          </a:bodyPr>
          <a:lstStyle/>
          <a:p>
            <a:r>
              <a:rPr lang="zh-CN" altLang="en-US" sz="9600" b="1">
                <a:solidFill>
                  <a:schemeClr val="accent1"/>
                </a:solidFill>
                <a:cs typeface="+mn-ea"/>
                <a:sym typeface="+mn-lt"/>
              </a:rPr>
              <a:t>贰</a:t>
            </a:r>
          </a:p>
        </p:txBody>
      </p:sp>
      <p:sp>
        <p:nvSpPr>
          <p:cNvPr id="46" name="文本框 45">
            <a:extLst>
              <a:ext uri="{FF2B5EF4-FFF2-40B4-BE49-F238E27FC236}">
                <a16:creationId xmlns:a16="http://schemas.microsoft.com/office/drawing/2014/main" id="{D90B90A9-13E9-D5CC-A780-903163ACF40A}"/>
              </a:ext>
            </a:extLst>
          </p:cNvPr>
          <p:cNvSpPr txBox="1"/>
          <p:nvPr/>
        </p:nvSpPr>
        <p:spPr>
          <a:xfrm>
            <a:off x="1722120" y="3103245"/>
            <a:ext cx="3416320" cy="646331"/>
          </a:xfrm>
          <a:prstGeom prst="rect">
            <a:avLst/>
          </a:prstGeom>
          <a:noFill/>
        </p:spPr>
        <p:txBody>
          <a:bodyPr wrap="none" rtlCol="0">
            <a:spAutoFit/>
          </a:bodyPr>
          <a:lstStyle/>
          <a:p>
            <a:r>
              <a:rPr lang="en-US" altLang="zh-CN" sz="3600" dirty="0">
                <a:solidFill>
                  <a:schemeClr val="accent1"/>
                </a:solidFill>
                <a:cs typeface="+mn-ea"/>
                <a:sym typeface="+mn-lt"/>
              </a:rPr>
              <a:t>——</a:t>
            </a:r>
            <a:r>
              <a:rPr lang="en-US" altLang="zh-CN" sz="3600" b="1" dirty="0">
                <a:solidFill>
                  <a:schemeClr val="accent1"/>
                </a:solidFill>
                <a:cs typeface="+mn-ea"/>
                <a:sym typeface="+mn-lt"/>
              </a:rPr>
              <a:t>by </a:t>
            </a:r>
            <a:r>
              <a:rPr lang="zh-CN" altLang="en-US" sz="2800" b="1" dirty="0">
                <a:solidFill>
                  <a:schemeClr val="accent1"/>
                </a:solidFill>
                <a:cs typeface="+mn-ea"/>
                <a:sym typeface="+mn-lt"/>
              </a:rPr>
              <a:t>杜喆</a:t>
            </a:r>
            <a:r>
              <a:rPr lang="en-US" altLang="zh-CN" sz="3600" dirty="0">
                <a:solidFill>
                  <a:schemeClr val="accent1"/>
                </a:solidFill>
                <a:cs typeface="+mn-ea"/>
                <a:sym typeface="+mn-lt"/>
              </a:rPr>
              <a:t>——</a:t>
            </a:r>
          </a:p>
        </p:txBody>
      </p:sp>
    </p:spTree>
    <p:custDataLst>
      <p:tags r:id="rId1"/>
    </p:custData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B139B72-3E92-8E23-5213-9F19870B9560}"/>
              </a:ext>
            </a:extLst>
          </p:cNvPr>
          <p:cNvPicPr>
            <a:picLocks noChangeAspect="1"/>
          </p:cNvPicPr>
          <p:nvPr/>
        </p:nvPicPr>
        <p:blipFill>
          <a:blip r:embed="rId2"/>
          <a:stretch>
            <a:fillRect/>
          </a:stretch>
        </p:blipFill>
        <p:spPr>
          <a:xfrm>
            <a:off x="728035" y="558988"/>
            <a:ext cx="3549832" cy="5277121"/>
          </a:xfrm>
          <a:prstGeom prst="rect">
            <a:avLst/>
          </a:prstGeom>
          <a:ln>
            <a:solidFill>
              <a:schemeClr val="accent3">
                <a:lumMod val="50000"/>
              </a:schemeClr>
            </a:solidFill>
          </a:ln>
        </p:spPr>
      </p:pic>
      <p:pic>
        <p:nvPicPr>
          <p:cNvPr id="3" name="图片 2">
            <a:extLst>
              <a:ext uri="{FF2B5EF4-FFF2-40B4-BE49-F238E27FC236}">
                <a16:creationId xmlns:a16="http://schemas.microsoft.com/office/drawing/2014/main" id="{961318DE-D71A-B418-0642-F7FADFDCE937}"/>
              </a:ext>
            </a:extLst>
          </p:cNvPr>
          <p:cNvPicPr>
            <a:picLocks noChangeAspect="1"/>
          </p:cNvPicPr>
          <p:nvPr/>
        </p:nvPicPr>
        <p:blipFill>
          <a:blip r:embed="rId3"/>
          <a:stretch>
            <a:fillRect/>
          </a:stretch>
        </p:blipFill>
        <p:spPr>
          <a:xfrm>
            <a:off x="5262203" y="914269"/>
            <a:ext cx="5937555" cy="2000353"/>
          </a:xfrm>
          <a:prstGeom prst="rect">
            <a:avLst/>
          </a:prstGeom>
          <a:ln>
            <a:solidFill>
              <a:schemeClr val="accent3">
                <a:lumMod val="50000"/>
              </a:schemeClr>
            </a:solidFill>
          </a:ln>
        </p:spPr>
      </p:pic>
      <p:sp>
        <p:nvSpPr>
          <p:cNvPr id="4" name="文本框 3">
            <a:extLst>
              <a:ext uri="{FF2B5EF4-FFF2-40B4-BE49-F238E27FC236}">
                <a16:creationId xmlns:a16="http://schemas.microsoft.com/office/drawing/2014/main" id="{F3FF8D1D-E1C6-4C91-507E-A902D6DE9E8D}"/>
              </a:ext>
            </a:extLst>
          </p:cNvPr>
          <p:cNvSpPr txBox="1"/>
          <p:nvPr/>
        </p:nvSpPr>
        <p:spPr>
          <a:xfrm>
            <a:off x="5260800" y="462877"/>
            <a:ext cx="5220000" cy="369332"/>
          </a:xfrm>
          <a:prstGeom prst="rect">
            <a:avLst/>
          </a:prstGeom>
          <a:solidFill>
            <a:schemeClr val="accent2">
              <a:lumMod val="10000"/>
              <a:lumOff val="90000"/>
            </a:schemeClr>
          </a:solid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The entrance of parsing and semantic analysis</a:t>
            </a:r>
            <a:endParaRPr lang="zh-CN" altLang="en-US" dirty="0">
              <a:latin typeface="Times New Roman" panose="02020603050405020304" pitchFamily="18" charset="0"/>
              <a:cs typeface="Times New Roman" panose="02020603050405020304" pitchFamily="18" charset="0"/>
            </a:endParaRPr>
          </a:p>
        </p:txBody>
      </p:sp>
      <p:cxnSp>
        <p:nvCxnSpPr>
          <p:cNvPr id="6" name="直接箭头连接符 5">
            <a:extLst>
              <a:ext uri="{FF2B5EF4-FFF2-40B4-BE49-F238E27FC236}">
                <a16:creationId xmlns:a16="http://schemas.microsoft.com/office/drawing/2014/main" id="{1E79E158-D739-955A-6811-F162425ED42D}"/>
              </a:ext>
            </a:extLst>
          </p:cNvPr>
          <p:cNvCxnSpPr>
            <a:cxnSpLocks/>
            <a:endCxn id="7" idx="1"/>
          </p:cNvCxnSpPr>
          <p:nvPr/>
        </p:nvCxnSpPr>
        <p:spPr>
          <a:xfrm flipV="1">
            <a:off x="2964000" y="3286103"/>
            <a:ext cx="1879200" cy="3516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20D07AC7-7E44-F79F-2692-792826E0FC3D}"/>
              </a:ext>
            </a:extLst>
          </p:cNvPr>
          <p:cNvSpPr txBox="1"/>
          <p:nvPr/>
        </p:nvSpPr>
        <p:spPr>
          <a:xfrm>
            <a:off x="4843200" y="3101437"/>
            <a:ext cx="4593600" cy="369332"/>
          </a:xfrm>
          <a:prstGeom prst="rect">
            <a:avLst/>
          </a:prstGeom>
          <a:solidFill>
            <a:schemeClr val="accent2">
              <a:lumMod val="10000"/>
              <a:lumOff val="90000"/>
            </a:schemeClr>
          </a:solid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Define some tool structure help for analysis</a:t>
            </a:r>
            <a:endParaRPr lang="zh-CN" altLang="en-US" dirty="0">
              <a:latin typeface="Times New Roman" panose="02020603050405020304" pitchFamily="18" charset="0"/>
              <a:cs typeface="Times New Roman" panose="02020603050405020304" pitchFamily="18" charset="0"/>
            </a:endParaRPr>
          </a:p>
        </p:txBody>
      </p:sp>
      <p:pic>
        <p:nvPicPr>
          <p:cNvPr id="9" name="Picture 2">
            <a:extLst>
              <a:ext uri="{FF2B5EF4-FFF2-40B4-BE49-F238E27FC236}">
                <a16:creationId xmlns:a16="http://schemas.microsoft.com/office/drawing/2014/main" id="{EB00546B-1AE3-910F-4AC3-4EA577B970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4800" y="3470769"/>
            <a:ext cx="4384800" cy="3428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663747"/>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4BF4FF9C-65F3-9169-7982-60E91AFA8481}"/>
              </a:ext>
            </a:extLst>
          </p:cNvPr>
          <p:cNvSpPr>
            <a:spLocks noChangeArrowheads="1"/>
          </p:cNvSpPr>
          <p:nvPr/>
        </p:nvSpPr>
        <p:spPr bwMode="auto">
          <a:xfrm>
            <a:off x="876000" y="2593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A006F47F-C4F2-3957-D6EA-99894EBE628D}"/>
              </a:ext>
            </a:extLst>
          </p:cNvPr>
          <p:cNvGraphicFramePr>
            <a:graphicFrameLocks noChangeAspect="1"/>
          </p:cNvGraphicFramePr>
          <p:nvPr>
            <p:extLst>
              <p:ext uri="{D42A27DB-BD31-4B8C-83A1-F6EECF244321}">
                <p14:modId xmlns:p14="http://schemas.microsoft.com/office/powerpoint/2010/main" val="1879290562"/>
              </p:ext>
            </p:extLst>
          </p:nvPr>
        </p:nvGraphicFramePr>
        <p:xfrm>
          <a:off x="923765" y="3361386"/>
          <a:ext cx="1162050" cy="3409950"/>
        </p:xfrm>
        <a:graphic>
          <a:graphicData uri="http://schemas.openxmlformats.org/presentationml/2006/ole">
            <mc:AlternateContent xmlns:mc="http://schemas.openxmlformats.org/markup-compatibility/2006">
              <mc:Choice xmlns:v="urn:schemas-microsoft-com:vml" Requires="v">
                <p:oleObj r:id="rId2" imgW="1847007" imgH="4894682" progId="Visio.Drawing.11">
                  <p:embed/>
                </p:oleObj>
              </mc:Choice>
              <mc:Fallback>
                <p:oleObj r:id="rId2" imgW="1847007" imgH="4894682" progId="Visio.Drawing.11">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765" y="3361386"/>
                        <a:ext cx="1162050" cy="3409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6">
            <a:extLst>
              <a:ext uri="{FF2B5EF4-FFF2-40B4-BE49-F238E27FC236}">
                <a16:creationId xmlns:a16="http://schemas.microsoft.com/office/drawing/2014/main" id="{454074E5-87C0-C155-470D-D1D2BEC12687}"/>
              </a:ext>
            </a:extLst>
          </p:cNvPr>
          <p:cNvSpPr>
            <a:spLocks noChangeArrowheads="1"/>
          </p:cNvSpPr>
          <p:nvPr/>
        </p:nvSpPr>
        <p:spPr bwMode="auto">
          <a:xfrm>
            <a:off x="3381600" y="267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a:extLst>
              <a:ext uri="{FF2B5EF4-FFF2-40B4-BE49-F238E27FC236}">
                <a16:creationId xmlns:a16="http://schemas.microsoft.com/office/drawing/2014/main" id="{06053AE1-27BD-D7EC-813B-B2AD3063A5AD}"/>
              </a:ext>
            </a:extLst>
          </p:cNvPr>
          <p:cNvGraphicFramePr>
            <a:graphicFrameLocks noChangeAspect="1"/>
          </p:cNvGraphicFramePr>
          <p:nvPr>
            <p:extLst>
              <p:ext uri="{D42A27DB-BD31-4B8C-83A1-F6EECF244321}">
                <p14:modId xmlns:p14="http://schemas.microsoft.com/office/powerpoint/2010/main" val="2161348559"/>
              </p:ext>
            </p:extLst>
          </p:nvPr>
        </p:nvGraphicFramePr>
        <p:xfrm>
          <a:off x="3051015" y="3481650"/>
          <a:ext cx="2540000" cy="3238500"/>
        </p:xfrm>
        <a:graphic>
          <a:graphicData uri="http://schemas.openxmlformats.org/presentationml/2006/ole">
            <mc:AlternateContent xmlns:mc="http://schemas.openxmlformats.org/markup-compatibility/2006">
              <mc:Choice xmlns:v="urn:schemas-microsoft-com:vml" Requires="v">
                <p:oleObj r:id="rId4" imgW="3592901" imgH="4540626" progId="Visio.Drawing.11">
                  <p:embed/>
                </p:oleObj>
              </mc:Choice>
              <mc:Fallback>
                <p:oleObj r:id="rId4" imgW="3592901" imgH="4540626" progId="Visio.Drawing.11">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1015" y="3481650"/>
                        <a:ext cx="2540000" cy="3238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Rectangle 8">
            <a:extLst>
              <a:ext uri="{FF2B5EF4-FFF2-40B4-BE49-F238E27FC236}">
                <a16:creationId xmlns:a16="http://schemas.microsoft.com/office/drawing/2014/main" id="{92DC3AEA-D11E-1E6C-FF78-A424EA1998C2}"/>
              </a:ext>
            </a:extLst>
          </p:cNvPr>
          <p:cNvSpPr>
            <a:spLocks noChangeArrowheads="1"/>
          </p:cNvSpPr>
          <p:nvPr/>
        </p:nvSpPr>
        <p:spPr bwMode="auto">
          <a:xfrm>
            <a:off x="6304800" y="2765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a:extLst>
              <a:ext uri="{FF2B5EF4-FFF2-40B4-BE49-F238E27FC236}">
                <a16:creationId xmlns:a16="http://schemas.microsoft.com/office/drawing/2014/main" id="{16C732FE-DEB9-72E6-69A2-E397B69FE52C}"/>
              </a:ext>
            </a:extLst>
          </p:cNvPr>
          <p:cNvGraphicFramePr>
            <a:graphicFrameLocks noChangeAspect="1"/>
          </p:cNvGraphicFramePr>
          <p:nvPr>
            <p:extLst>
              <p:ext uri="{D42A27DB-BD31-4B8C-83A1-F6EECF244321}">
                <p14:modId xmlns:p14="http://schemas.microsoft.com/office/powerpoint/2010/main" val="3621720569"/>
              </p:ext>
            </p:extLst>
          </p:nvPr>
        </p:nvGraphicFramePr>
        <p:xfrm>
          <a:off x="5992611" y="3349373"/>
          <a:ext cx="2857500" cy="3409950"/>
        </p:xfrm>
        <a:graphic>
          <a:graphicData uri="http://schemas.openxmlformats.org/presentationml/2006/ole">
            <mc:AlternateContent xmlns:mc="http://schemas.openxmlformats.org/markup-compatibility/2006">
              <mc:Choice xmlns:v="urn:schemas-microsoft-com:vml" Requires="v">
                <p:oleObj r:id="rId6" imgW="4425533" imgH="5254589" progId="Visio.Drawing.11">
                  <p:embed/>
                </p:oleObj>
              </mc:Choice>
              <mc:Fallback>
                <p:oleObj r:id="rId6" imgW="4425533" imgH="5254589" progId="Visio.Drawing.11">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92611" y="3349373"/>
                        <a:ext cx="2857500" cy="3409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Rectangle 10">
            <a:extLst>
              <a:ext uri="{FF2B5EF4-FFF2-40B4-BE49-F238E27FC236}">
                <a16:creationId xmlns:a16="http://schemas.microsoft.com/office/drawing/2014/main" id="{2F95FEA3-0ED2-842B-F4D8-ADF68D60BE78}"/>
              </a:ext>
            </a:extLst>
          </p:cNvPr>
          <p:cNvSpPr>
            <a:spLocks noChangeArrowheads="1"/>
          </p:cNvSpPr>
          <p:nvPr/>
        </p:nvSpPr>
        <p:spPr bwMode="auto">
          <a:xfrm>
            <a:off x="9162300" y="275017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对象 12">
            <a:extLst>
              <a:ext uri="{FF2B5EF4-FFF2-40B4-BE49-F238E27FC236}">
                <a16:creationId xmlns:a16="http://schemas.microsoft.com/office/drawing/2014/main" id="{EDD581FB-6013-3197-F998-D69F80EB5FD9}"/>
              </a:ext>
            </a:extLst>
          </p:cNvPr>
          <p:cNvGraphicFramePr>
            <a:graphicFrameLocks noChangeAspect="1"/>
          </p:cNvGraphicFramePr>
          <p:nvPr>
            <p:extLst>
              <p:ext uri="{D42A27DB-BD31-4B8C-83A1-F6EECF244321}">
                <p14:modId xmlns:p14="http://schemas.microsoft.com/office/powerpoint/2010/main" val="1169163304"/>
              </p:ext>
            </p:extLst>
          </p:nvPr>
        </p:nvGraphicFramePr>
        <p:xfrm>
          <a:off x="9162300" y="3124200"/>
          <a:ext cx="2324100" cy="3733800"/>
        </p:xfrm>
        <a:graphic>
          <a:graphicData uri="http://schemas.openxmlformats.org/presentationml/2006/ole">
            <mc:AlternateContent xmlns:mc="http://schemas.openxmlformats.org/markup-compatibility/2006">
              <mc:Choice xmlns:v="urn:schemas-microsoft-com:vml" Requires="v">
                <p:oleObj r:id="rId8" imgW="4425533" imgH="5254589" progId="Visio.Drawing.11">
                  <p:embed/>
                </p:oleObj>
              </mc:Choice>
              <mc:Fallback>
                <p:oleObj r:id="rId8" imgW="4425533" imgH="5254589" progId="Visio.Drawing.11">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62300" y="3124200"/>
                        <a:ext cx="2324100" cy="3733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文本框 13">
            <a:extLst>
              <a:ext uri="{FF2B5EF4-FFF2-40B4-BE49-F238E27FC236}">
                <a16:creationId xmlns:a16="http://schemas.microsoft.com/office/drawing/2014/main" id="{E92975FC-05CC-3F12-E762-E8874B9ECB12}"/>
              </a:ext>
            </a:extLst>
          </p:cNvPr>
          <p:cNvSpPr txBox="1"/>
          <p:nvPr/>
        </p:nvSpPr>
        <p:spPr>
          <a:xfrm>
            <a:off x="876000" y="209558"/>
            <a:ext cx="4176000"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Arithmetic expression part:</a:t>
            </a:r>
            <a:endParaRPr lang="zh-CN" altLang="en-US" sz="2000" b="1" dirty="0">
              <a:latin typeface="Times New Roman" panose="02020603050405020304" pitchFamily="18" charset="0"/>
              <a:cs typeface="Times New Roman" panose="02020603050405020304" pitchFamily="18" charset="0"/>
            </a:endParaRPr>
          </a:p>
        </p:txBody>
      </p:sp>
      <p:pic>
        <p:nvPicPr>
          <p:cNvPr id="15" name="图片 14">
            <a:extLst>
              <a:ext uri="{FF2B5EF4-FFF2-40B4-BE49-F238E27FC236}">
                <a16:creationId xmlns:a16="http://schemas.microsoft.com/office/drawing/2014/main" id="{056927EC-84E2-250D-5FBE-098DAB772071}"/>
              </a:ext>
            </a:extLst>
          </p:cNvPr>
          <p:cNvPicPr>
            <a:picLocks noChangeAspect="1"/>
          </p:cNvPicPr>
          <p:nvPr/>
        </p:nvPicPr>
        <p:blipFill>
          <a:blip r:embed="rId10"/>
          <a:stretch>
            <a:fillRect/>
          </a:stretch>
        </p:blipFill>
        <p:spPr>
          <a:xfrm>
            <a:off x="2085815" y="578890"/>
            <a:ext cx="3758400" cy="2675778"/>
          </a:xfrm>
          <a:prstGeom prst="rect">
            <a:avLst/>
          </a:prstGeom>
        </p:spPr>
      </p:pic>
      <p:pic>
        <p:nvPicPr>
          <p:cNvPr id="16" name="图片 15">
            <a:extLst>
              <a:ext uri="{FF2B5EF4-FFF2-40B4-BE49-F238E27FC236}">
                <a16:creationId xmlns:a16="http://schemas.microsoft.com/office/drawing/2014/main" id="{17B758A6-3B18-D170-56BC-8124D10A0B43}"/>
              </a:ext>
            </a:extLst>
          </p:cNvPr>
          <p:cNvPicPr>
            <a:picLocks noChangeAspect="1"/>
          </p:cNvPicPr>
          <p:nvPr/>
        </p:nvPicPr>
        <p:blipFill>
          <a:blip r:embed="rId11"/>
          <a:stretch>
            <a:fillRect/>
          </a:stretch>
        </p:blipFill>
        <p:spPr>
          <a:xfrm>
            <a:off x="6304800" y="868749"/>
            <a:ext cx="3204980" cy="1896501"/>
          </a:xfrm>
          <a:prstGeom prst="rect">
            <a:avLst/>
          </a:prstGeom>
        </p:spPr>
      </p:pic>
    </p:spTree>
    <p:extLst>
      <p:ext uri="{BB962C8B-B14F-4D97-AF65-F5344CB8AC3E}">
        <p14:creationId xmlns:p14="http://schemas.microsoft.com/office/powerpoint/2010/main" val="131448870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矩形 87"/>
          <p:cNvSpPr/>
          <p:nvPr/>
        </p:nvSpPr>
        <p:spPr>
          <a:xfrm>
            <a:off x="-1" y="-931"/>
            <a:ext cx="471805" cy="68589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85" name="组合 84"/>
          <p:cNvGrpSpPr/>
          <p:nvPr/>
        </p:nvGrpSpPr>
        <p:grpSpPr>
          <a:xfrm>
            <a:off x="-26894" y="0"/>
            <a:ext cx="498699" cy="6857999"/>
            <a:chOff x="-26894" y="1268"/>
            <a:chExt cx="498699" cy="6870702"/>
          </a:xfrm>
        </p:grpSpPr>
        <p:sp>
          <p:nvSpPr>
            <p:cNvPr id="86" name="矩形 85"/>
            <p:cNvSpPr/>
            <p:nvPr/>
          </p:nvSpPr>
          <p:spPr>
            <a:xfrm rot="16200000">
              <a:off x="-1695212" y="1671080"/>
              <a:ext cx="3836829" cy="497205"/>
            </a:xfrm>
            <a:prstGeom prst="rect">
              <a:avLst/>
            </a:prstGeom>
            <a:blipFill rotWithShape="1">
              <a:blip r:embed="rId5">
                <a:alphaModFix amt="5000"/>
              </a:blip>
              <a:srcRect/>
              <a:stretch>
                <a:fillRect t="-248532" r="-3058" b="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矩形 86"/>
            <p:cNvSpPr/>
            <p:nvPr/>
          </p:nvSpPr>
          <p:spPr>
            <a:xfrm rot="16200000">
              <a:off x="-1295694" y="5105628"/>
              <a:ext cx="3035142" cy="497541"/>
            </a:xfrm>
            <a:prstGeom prst="rect">
              <a:avLst/>
            </a:prstGeom>
            <a:blipFill rotWithShape="1">
              <a:blip r:embed="rId5">
                <a:alphaModFix amt="5000"/>
              </a:blip>
              <a:srcRect/>
              <a:stretch>
                <a:fillRect l="-30279" t="-248063" r="-1" b="-23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09" name="组合 108"/>
          <p:cNvGrpSpPr/>
          <p:nvPr/>
        </p:nvGrpSpPr>
        <p:grpSpPr>
          <a:xfrm>
            <a:off x="3872562" y="1011350"/>
            <a:ext cx="3322221" cy="1545480"/>
            <a:chOff x="1970" y="3579"/>
            <a:chExt cx="3225" cy="2292"/>
          </a:xfrm>
        </p:grpSpPr>
        <p:sp>
          <p:nvSpPr>
            <p:cNvPr id="107" name="右箭头 106"/>
            <p:cNvSpPr/>
            <p:nvPr/>
          </p:nvSpPr>
          <p:spPr>
            <a:xfrm>
              <a:off x="1989" y="3581"/>
              <a:ext cx="3166" cy="2282"/>
            </a:xfrm>
            <a:prstGeom prst="rightArrow">
              <a:avLst>
                <a:gd name="adj1" fmla="val 73490"/>
                <a:gd name="adj2" fmla="val 72965"/>
              </a:avLst>
            </a:prstGeom>
            <a:solidFill>
              <a:schemeClr val="bg1"/>
            </a:solidFill>
            <a:ln w="50800" cap="rnd">
              <a:solidFill>
                <a:schemeClr val="bg1"/>
              </a:solidFill>
              <a:round/>
            </a:ln>
            <a:effectLst>
              <a:outerShdw blurRad="228600" dist="381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8" name="右箭头 107"/>
            <p:cNvSpPr/>
            <p:nvPr/>
          </p:nvSpPr>
          <p:spPr>
            <a:xfrm>
              <a:off x="1970" y="3579"/>
              <a:ext cx="3225" cy="2292"/>
            </a:xfrm>
            <a:prstGeom prst="rightArrow">
              <a:avLst>
                <a:gd name="adj1" fmla="val 73490"/>
                <a:gd name="adj2" fmla="val 74248"/>
              </a:avLst>
            </a:prstGeom>
            <a:pattFill prst="dkUpDiag">
              <a:fgClr>
                <a:schemeClr val="bg1"/>
              </a:fgClr>
              <a:bgClr>
                <a:srgbClr val="E8E8E8"/>
              </a:bgClr>
            </a:pattFill>
            <a:ln w="50800" cap="rnd">
              <a:noFill/>
              <a:round/>
            </a:ln>
            <a:effectLst>
              <a:innerShdw blurRad="165100" dist="38100" dir="13500000">
                <a:prstClr val="black">
                  <a:alpha val="8000"/>
                </a:prstClr>
              </a:inn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54" name="组合 153"/>
          <p:cNvGrpSpPr/>
          <p:nvPr/>
        </p:nvGrpSpPr>
        <p:grpSpPr>
          <a:xfrm>
            <a:off x="6382321" y="2680341"/>
            <a:ext cx="3029504" cy="1410335"/>
            <a:chOff x="1970" y="3579"/>
            <a:chExt cx="3225" cy="2292"/>
          </a:xfrm>
        </p:grpSpPr>
        <p:sp>
          <p:nvSpPr>
            <p:cNvPr id="155" name="右箭头 154"/>
            <p:cNvSpPr/>
            <p:nvPr/>
          </p:nvSpPr>
          <p:spPr>
            <a:xfrm>
              <a:off x="1989" y="3581"/>
              <a:ext cx="3166" cy="2282"/>
            </a:xfrm>
            <a:prstGeom prst="rightArrow">
              <a:avLst>
                <a:gd name="adj1" fmla="val 73490"/>
                <a:gd name="adj2" fmla="val 72965"/>
              </a:avLst>
            </a:prstGeom>
            <a:solidFill>
              <a:schemeClr val="bg1"/>
            </a:solidFill>
            <a:ln w="50800" cap="rnd">
              <a:solidFill>
                <a:schemeClr val="bg1"/>
              </a:solidFill>
              <a:round/>
            </a:ln>
            <a:effectLst>
              <a:outerShdw blurRad="228600" dist="381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6" name="右箭头 155"/>
            <p:cNvSpPr/>
            <p:nvPr/>
          </p:nvSpPr>
          <p:spPr>
            <a:xfrm>
              <a:off x="1970" y="3579"/>
              <a:ext cx="3225" cy="2292"/>
            </a:xfrm>
            <a:prstGeom prst="rightArrow">
              <a:avLst>
                <a:gd name="adj1" fmla="val 73490"/>
                <a:gd name="adj2" fmla="val 74248"/>
              </a:avLst>
            </a:prstGeom>
            <a:pattFill prst="dkUpDiag">
              <a:fgClr>
                <a:schemeClr val="bg1"/>
              </a:fgClr>
              <a:bgClr>
                <a:srgbClr val="E8E8E8"/>
              </a:bgClr>
            </a:pattFill>
            <a:ln w="50800" cap="rnd">
              <a:noFill/>
              <a:round/>
            </a:ln>
            <a:effectLst>
              <a:innerShdw blurRad="165100" dist="38100" dir="13500000">
                <a:prstClr val="black">
                  <a:alpha val="8000"/>
                </a:prstClr>
              </a:inn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57" name="组合 156"/>
          <p:cNvGrpSpPr/>
          <p:nvPr/>
        </p:nvGrpSpPr>
        <p:grpSpPr>
          <a:xfrm>
            <a:off x="4323480" y="4544994"/>
            <a:ext cx="5948520" cy="1410335"/>
            <a:chOff x="1970" y="3579"/>
            <a:chExt cx="3225" cy="2292"/>
          </a:xfrm>
        </p:grpSpPr>
        <p:sp>
          <p:nvSpPr>
            <p:cNvPr id="158" name="右箭头 157"/>
            <p:cNvSpPr/>
            <p:nvPr/>
          </p:nvSpPr>
          <p:spPr>
            <a:xfrm>
              <a:off x="1989" y="3581"/>
              <a:ext cx="3166" cy="2282"/>
            </a:xfrm>
            <a:prstGeom prst="rightArrow">
              <a:avLst>
                <a:gd name="adj1" fmla="val 73490"/>
                <a:gd name="adj2" fmla="val 72965"/>
              </a:avLst>
            </a:prstGeom>
            <a:solidFill>
              <a:schemeClr val="bg1"/>
            </a:solidFill>
            <a:ln w="50800" cap="rnd">
              <a:solidFill>
                <a:schemeClr val="bg1"/>
              </a:solidFill>
              <a:round/>
            </a:ln>
            <a:effectLst>
              <a:outerShdw blurRad="228600" dist="381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9" name="右箭头 158"/>
            <p:cNvSpPr/>
            <p:nvPr/>
          </p:nvSpPr>
          <p:spPr>
            <a:xfrm>
              <a:off x="1970" y="3579"/>
              <a:ext cx="3225" cy="2292"/>
            </a:xfrm>
            <a:prstGeom prst="rightArrow">
              <a:avLst>
                <a:gd name="adj1" fmla="val 73490"/>
                <a:gd name="adj2" fmla="val 74248"/>
              </a:avLst>
            </a:prstGeom>
            <a:pattFill prst="dkUpDiag">
              <a:fgClr>
                <a:schemeClr val="bg1"/>
              </a:fgClr>
              <a:bgClr>
                <a:srgbClr val="E8E8E8"/>
              </a:bgClr>
            </a:pattFill>
            <a:ln w="50800" cap="rnd">
              <a:noFill/>
              <a:round/>
            </a:ln>
            <a:effectLst>
              <a:innerShdw blurRad="165100" dist="38100" dir="13500000">
                <a:prstClr val="black">
                  <a:alpha val="8000"/>
                </a:prstClr>
              </a:inn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72" name="文本框 171"/>
          <p:cNvSpPr txBox="1"/>
          <p:nvPr/>
        </p:nvSpPr>
        <p:spPr>
          <a:xfrm>
            <a:off x="3935095" y="1373505"/>
            <a:ext cx="466090" cy="706755"/>
          </a:xfrm>
          <a:prstGeom prst="rect">
            <a:avLst/>
          </a:prstGeom>
          <a:noFill/>
        </p:spPr>
        <p:txBody>
          <a:bodyPr wrap="square" rtlCol="0">
            <a:spAutoFit/>
          </a:bodyPr>
          <a:lstStyle/>
          <a:p>
            <a:pPr algn="l">
              <a:lnSpc>
                <a:spcPct val="100000"/>
              </a:lnSpc>
              <a:spcBef>
                <a:spcPts val="0"/>
              </a:spcBef>
              <a:buClrTx/>
              <a:buSzTx/>
              <a:buFontTx/>
              <a:buNone/>
            </a:pPr>
            <a:r>
              <a:rPr lang="en-US" altLang="zh-CN" sz="4000" b="1" i="1" dirty="0">
                <a:solidFill>
                  <a:schemeClr val="accent3"/>
                </a:solidFill>
                <a:cs typeface="+mn-ea"/>
                <a:sym typeface="+mn-lt"/>
              </a:rPr>
              <a:t>1</a:t>
            </a:r>
          </a:p>
        </p:txBody>
      </p:sp>
      <p:sp>
        <p:nvSpPr>
          <p:cNvPr id="173" name="文本框 172"/>
          <p:cNvSpPr txBox="1"/>
          <p:nvPr/>
        </p:nvSpPr>
        <p:spPr>
          <a:xfrm>
            <a:off x="6821086" y="3111470"/>
            <a:ext cx="2402206" cy="400110"/>
          </a:xfrm>
          <a:prstGeom prst="rect">
            <a:avLst/>
          </a:prstGeom>
          <a:noFill/>
        </p:spPr>
        <p:txBody>
          <a:bodyPr wrap="square" rtlCol="0">
            <a:spAutoFit/>
          </a:bodyPr>
          <a:lstStyle/>
          <a:p>
            <a:pPr lvl="0" algn="l">
              <a:spcBef>
                <a:spcPts val="0"/>
              </a:spcBef>
              <a:spcAft>
                <a:spcPts val="0"/>
              </a:spcAft>
              <a:buClrTx/>
              <a:buSzTx/>
              <a:buFont typeface="Wingdings" panose="05000000000000000000" charset="0"/>
            </a:pPr>
            <a:r>
              <a:rPr lang="en-US" altLang="zh-CN" sz="2000" b="1" dirty="0">
                <a:solidFill>
                  <a:schemeClr val="accent1"/>
                </a:solidFill>
                <a:cs typeface="+mn-ea"/>
                <a:sym typeface="+mn-lt"/>
              </a:rPr>
              <a:t>Use C code</a:t>
            </a:r>
            <a:endParaRPr lang="zh-CN" altLang="en-US" sz="2000" b="1" dirty="0">
              <a:solidFill>
                <a:schemeClr val="accent1"/>
              </a:solidFill>
              <a:cs typeface="+mn-ea"/>
              <a:sym typeface="+mn-lt"/>
            </a:endParaRPr>
          </a:p>
        </p:txBody>
      </p:sp>
      <p:sp>
        <p:nvSpPr>
          <p:cNvPr id="174" name="文本框 173"/>
          <p:cNvSpPr txBox="1"/>
          <p:nvPr/>
        </p:nvSpPr>
        <p:spPr>
          <a:xfrm>
            <a:off x="6468903" y="2881331"/>
            <a:ext cx="466090" cy="706755"/>
          </a:xfrm>
          <a:prstGeom prst="rect">
            <a:avLst/>
          </a:prstGeom>
          <a:noFill/>
        </p:spPr>
        <p:txBody>
          <a:bodyPr wrap="square" rtlCol="0">
            <a:spAutoFit/>
          </a:bodyPr>
          <a:lstStyle/>
          <a:p>
            <a:pPr lvl="0" algn="l">
              <a:spcBef>
                <a:spcPts val="0"/>
              </a:spcBef>
              <a:buClrTx/>
              <a:buSzTx/>
              <a:buFontTx/>
            </a:pPr>
            <a:r>
              <a:rPr lang="en-US" altLang="zh-CN" sz="4000" b="1" i="1" dirty="0">
                <a:solidFill>
                  <a:schemeClr val="accent3"/>
                </a:solidFill>
                <a:cs typeface="+mn-ea"/>
                <a:sym typeface="+mn-lt"/>
              </a:rPr>
              <a:t>2</a:t>
            </a:r>
          </a:p>
        </p:txBody>
      </p:sp>
      <p:sp>
        <p:nvSpPr>
          <p:cNvPr id="176" name="文本框 175"/>
          <p:cNvSpPr txBox="1"/>
          <p:nvPr/>
        </p:nvSpPr>
        <p:spPr>
          <a:xfrm>
            <a:off x="4401185" y="4807289"/>
            <a:ext cx="466090" cy="706755"/>
          </a:xfrm>
          <a:prstGeom prst="rect">
            <a:avLst/>
          </a:prstGeom>
          <a:noFill/>
        </p:spPr>
        <p:txBody>
          <a:bodyPr wrap="square" rtlCol="0">
            <a:spAutoFit/>
          </a:bodyPr>
          <a:lstStyle/>
          <a:p>
            <a:pPr lvl="0" algn="l">
              <a:spcBef>
                <a:spcPts val="0"/>
              </a:spcBef>
              <a:buClrTx/>
              <a:buSzTx/>
              <a:buFontTx/>
            </a:pPr>
            <a:r>
              <a:rPr lang="en-US" altLang="zh-CN" sz="4000" b="1" i="1" dirty="0">
                <a:solidFill>
                  <a:schemeClr val="accent3"/>
                </a:solidFill>
                <a:cs typeface="+mn-ea"/>
                <a:sym typeface="+mn-lt"/>
              </a:rPr>
              <a:t>3</a:t>
            </a:r>
          </a:p>
        </p:txBody>
      </p:sp>
      <p:sp>
        <p:nvSpPr>
          <p:cNvPr id="42" name="椭圆 41"/>
          <p:cNvSpPr/>
          <p:nvPr/>
        </p:nvSpPr>
        <p:spPr>
          <a:xfrm>
            <a:off x="1632585" y="2249805"/>
            <a:ext cx="1723390" cy="1623695"/>
          </a:xfrm>
          <a:prstGeom prst="ellipse">
            <a:avLst/>
          </a:prstGeom>
          <a:solidFill>
            <a:schemeClr val="bg1"/>
          </a:solidFill>
          <a:ln>
            <a:noFill/>
          </a:ln>
          <a:effectLst>
            <a:outerShdw blurRad="1270000" dist="2286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5" name="椭圆 184"/>
          <p:cNvSpPr/>
          <p:nvPr/>
        </p:nvSpPr>
        <p:spPr>
          <a:xfrm rot="16200000">
            <a:off x="1557020" y="2102485"/>
            <a:ext cx="1859280" cy="1829435"/>
          </a:xfrm>
          <a:prstGeom prst="ellipse">
            <a:avLst/>
          </a:prstGeom>
          <a:blipFill dpi="0" rotWithShape="1">
            <a:blip r:embed="rId5">
              <a:alphaModFix amt="20000"/>
            </a:blip>
            <a:srcRect/>
            <a:stretch>
              <a:fillRect/>
            </a:stretch>
          </a:blipFill>
          <a:ln w="6350">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0" name="椭圆 179"/>
          <p:cNvSpPr/>
          <p:nvPr/>
        </p:nvSpPr>
        <p:spPr>
          <a:xfrm>
            <a:off x="1610995" y="2135505"/>
            <a:ext cx="1758950" cy="176276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3" name="椭圆 182"/>
          <p:cNvSpPr/>
          <p:nvPr/>
        </p:nvSpPr>
        <p:spPr>
          <a:xfrm>
            <a:off x="1721485" y="2259965"/>
            <a:ext cx="1560195" cy="1534160"/>
          </a:xfrm>
          <a:prstGeom prst="ellipse">
            <a:avLst/>
          </a:prstGeom>
          <a:noFill/>
          <a:ln w="25400" cap="rnd" cmpd="sng">
            <a:solidFill>
              <a:schemeClr val="bg1"/>
            </a:solidFill>
            <a:prstDash val="sysDot"/>
            <a:round/>
          </a:ln>
          <a:effectLst>
            <a:outerShdw blurRad="228600" dist="381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nvSpPr>
        <p:spPr>
          <a:xfrm>
            <a:off x="3968115" y="1854835"/>
            <a:ext cx="1435100" cy="302647"/>
          </a:xfrm>
          <a:prstGeom prst="rect">
            <a:avLst/>
          </a:prstGeom>
          <a:noFill/>
        </p:spPr>
        <p:txBody>
          <a:bodyPr wrap="square" rtlCol="0">
            <a:spAutoFit/>
          </a:bodyPr>
          <a:lstStyle/>
          <a:p>
            <a:pPr indent="0">
              <a:lnSpc>
                <a:spcPct val="150000"/>
              </a:lnSpc>
              <a:spcBef>
                <a:spcPts val="0"/>
              </a:spcBef>
              <a:spcAft>
                <a:spcPts val="0"/>
              </a:spcAft>
              <a:buFont typeface="Wingdings" panose="05000000000000000000" charset="0"/>
              <a:buNone/>
            </a:pPr>
            <a:r>
              <a:rPr lang="en-US" altLang="zh-CN" sz="1000" dirty="0">
                <a:solidFill>
                  <a:schemeClr val="bg2">
                    <a:lumMod val="50000"/>
                  </a:schemeClr>
                </a:solidFill>
                <a:cs typeface="+mn-ea"/>
                <a:sym typeface="+mn-lt"/>
              </a:rPr>
              <a:t>Introduce myself</a:t>
            </a:r>
          </a:p>
        </p:txBody>
      </p:sp>
      <p:sp>
        <p:nvSpPr>
          <p:cNvPr id="4" name="文本框 3"/>
          <p:cNvSpPr txBox="1"/>
          <p:nvPr/>
        </p:nvSpPr>
        <p:spPr>
          <a:xfrm>
            <a:off x="6564215" y="3458695"/>
            <a:ext cx="1769745" cy="302647"/>
          </a:xfrm>
          <a:prstGeom prst="rect">
            <a:avLst/>
          </a:prstGeom>
          <a:noFill/>
        </p:spPr>
        <p:txBody>
          <a:bodyPr wrap="square" rtlCol="0">
            <a:spAutoFit/>
          </a:bodyPr>
          <a:lstStyle>
            <a:defPPr>
              <a:defRPr lang="zh-CN"/>
            </a:defPPr>
            <a:lvl1pPr indent="0">
              <a:lnSpc>
                <a:spcPct val="150000"/>
              </a:lnSpc>
              <a:spcBef>
                <a:spcPts val="0"/>
              </a:spcBef>
              <a:spcAft>
                <a:spcPts val="0"/>
              </a:spcAft>
              <a:buFont typeface="Wingdings" panose="05000000000000000000" charset="0"/>
              <a:buNone/>
              <a:defRPr sz="1000">
                <a:solidFill>
                  <a:schemeClr val="bg2">
                    <a:lumMod val="50000"/>
                  </a:schemeClr>
                </a:solidFill>
                <a:latin typeface="OPPOSans R" panose="00020600040101010101" charset="-122"/>
                <a:ea typeface="OPPOSans R" panose="00020600040101010101" charset="-122"/>
                <a:cs typeface="OPPOSans R" panose="00020600040101010101" charset="-122"/>
              </a:defRPr>
            </a:lvl1pPr>
          </a:lstStyle>
          <a:p>
            <a:r>
              <a:rPr lang="en-US" altLang="zh-CN" dirty="0">
                <a:latin typeface="+mn-lt"/>
                <a:ea typeface="+mn-ea"/>
                <a:cs typeface="+mn-ea"/>
                <a:sym typeface="+mn-lt"/>
              </a:rPr>
              <a:t>The content of the work</a:t>
            </a:r>
          </a:p>
        </p:txBody>
      </p:sp>
      <p:sp>
        <p:nvSpPr>
          <p:cNvPr id="6" name="文本框 5"/>
          <p:cNvSpPr txBox="1"/>
          <p:nvPr/>
        </p:nvSpPr>
        <p:spPr>
          <a:xfrm>
            <a:off x="4748589" y="5026600"/>
            <a:ext cx="4892387" cy="400110"/>
          </a:xfrm>
          <a:prstGeom prst="rect">
            <a:avLst/>
          </a:prstGeom>
          <a:noFill/>
        </p:spPr>
        <p:txBody>
          <a:bodyPr wrap="square" rtlCol="0">
            <a:spAutoFit/>
          </a:bodyPr>
          <a:lstStyle/>
          <a:p>
            <a:pPr lvl="0" algn="l">
              <a:spcBef>
                <a:spcPts val="0"/>
              </a:spcBef>
              <a:spcAft>
                <a:spcPts val="0"/>
              </a:spcAft>
              <a:buClrTx/>
              <a:buSzTx/>
              <a:buFont typeface="Wingdings" panose="05000000000000000000" charset="0"/>
            </a:pPr>
            <a:r>
              <a:rPr lang="en-US" altLang="zh-CN" sz="2000" b="1" dirty="0">
                <a:solidFill>
                  <a:schemeClr val="accent1"/>
                </a:solidFill>
                <a:cs typeface="+mn-ea"/>
                <a:sym typeface="+mn-lt"/>
              </a:rPr>
              <a:t>Comparisons between two methods</a:t>
            </a:r>
            <a:endParaRPr lang="zh-CN" altLang="en-US" sz="2000" b="1" dirty="0">
              <a:solidFill>
                <a:schemeClr val="accent1"/>
              </a:solidFill>
              <a:cs typeface="+mn-ea"/>
              <a:sym typeface="+mn-lt"/>
            </a:endParaRPr>
          </a:p>
        </p:txBody>
      </p:sp>
      <p:sp>
        <p:nvSpPr>
          <p:cNvPr id="20" name="文本框 19"/>
          <p:cNvSpPr txBox="1"/>
          <p:nvPr/>
        </p:nvSpPr>
        <p:spPr>
          <a:xfrm>
            <a:off x="4508266" y="5518966"/>
            <a:ext cx="1229360" cy="302647"/>
          </a:xfrm>
          <a:prstGeom prst="rect">
            <a:avLst/>
          </a:prstGeom>
          <a:noFill/>
        </p:spPr>
        <p:txBody>
          <a:bodyPr wrap="square" rtlCol="0">
            <a:spAutoFit/>
          </a:bodyPr>
          <a:lstStyle>
            <a:defPPr>
              <a:defRPr lang="zh-CN"/>
            </a:defPPr>
            <a:lvl1pPr indent="0">
              <a:lnSpc>
                <a:spcPct val="150000"/>
              </a:lnSpc>
              <a:spcBef>
                <a:spcPts val="0"/>
              </a:spcBef>
              <a:spcAft>
                <a:spcPts val="0"/>
              </a:spcAft>
              <a:buFont typeface="Wingdings" panose="05000000000000000000" charset="0"/>
              <a:buNone/>
              <a:defRPr sz="1000">
                <a:solidFill>
                  <a:schemeClr val="bg2">
                    <a:lumMod val="50000"/>
                  </a:schemeClr>
                </a:solidFill>
                <a:latin typeface="OPPOSans R" panose="00020600040101010101" charset="-122"/>
                <a:ea typeface="OPPOSans R" panose="00020600040101010101" charset="-122"/>
                <a:cs typeface="OPPOSans R" panose="00020600040101010101" charset="-122"/>
              </a:defRPr>
            </a:lvl1pPr>
          </a:lstStyle>
          <a:p>
            <a:r>
              <a:rPr lang="en-US" altLang="zh-CN" dirty="0">
                <a:latin typeface="+mn-lt"/>
                <a:ea typeface="+mn-ea"/>
                <a:cs typeface="+mn-ea"/>
                <a:sym typeface="+mn-lt"/>
              </a:rPr>
              <a:t>Excellent results</a:t>
            </a:r>
          </a:p>
        </p:txBody>
      </p:sp>
      <p:sp>
        <p:nvSpPr>
          <p:cNvPr id="9" name="椭圆 8"/>
          <p:cNvSpPr/>
          <p:nvPr/>
        </p:nvSpPr>
        <p:spPr>
          <a:xfrm>
            <a:off x="281305" y="4070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281305" y="103568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281305" y="164528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281305" y="22739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a:off x="281305" y="29216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p:cNvSpPr/>
          <p:nvPr/>
        </p:nvSpPr>
        <p:spPr>
          <a:xfrm>
            <a:off x="281305" y="35312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p:cNvSpPr/>
          <p:nvPr/>
        </p:nvSpPr>
        <p:spPr>
          <a:xfrm>
            <a:off x="281305" y="41408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p:cNvSpPr/>
          <p:nvPr/>
        </p:nvSpPr>
        <p:spPr>
          <a:xfrm>
            <a:off x="281305" y="5426710"/>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36" name="椭圆 35"/>
          <p:cNvSpPr/>
          <p:nvPr/>
        </p:nvSpPr>
        <p:spPr>
          <a:xfrm>
            <a:off x="281305" y="602678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281305" y="4784090"/>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椭圆 40"/>
          <p:cNvSpPr/>
          <p:nvPr/>
        </p:nvSpPr>
        <p:spPr>
          <a:xfrm>
            <a:off x="311785" y="44323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F0202"/>
              </a:solidFill>
              <a:cs typeface="+mn-ea"/>
              <a:sym typeface="+mn-lt"/>
            </a:endParaRPr>
          </a:p>
        </p:txBody>
      </p:sp>
      <p:sp>
        <p:nvSpPr>
          <p:cNvPr id="14" name="椭圆 13"/>
          <p:cNvSpPr/>
          <p:nvPr/>
        </p:nvSpPr>
        <p:spPr>
          <a:xfrm>
            <a:off x="320040" y="1073150"/>
            <a:ext cx="309880" cy="322580"/>
          </a:xfrm>
          <a:prstGeom prst="ellipse">
            <a:avLst/>
          </a:prstGeom>
          <a:solidFill>
            <a:schemeClr val="accent5"/>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p:cNvSpPr/>
          <p:nvPr/>
        </p:nvSpPr>
        <p:spPr>
          <a:xfrm>
            <a:off x="316230" y="168465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p:cNvSpPr/>
          <p:nvPr/>
        </p:nvSpPr>
        <p:spPr>
          <a:xfrm>
            <a:off x="318770" y="230949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p:cNvSpPr/>
          <p:nvPr/>
        </p:nvSpPr>
        <p:spPr>
          <a:xfrm>
            <a:off x="315595" y="295529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p:cNvSpPr/>
          <p:nvPr/>
        </p:nvSpPr>
        <p:spPr>
          <a:xfrm>
            <a:off x="315595" y="356679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p:cNvSpPr/>
          <p:nvPr/>
        </p:nvSpPr>
        <p:spPr>
          <a:xfrm>
            <a:off x="314325" y="417830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cs typeface="+mn-ea"/>
              <a:sym typeface="+mn-lt"/>
            </a:endParaRPr>
          </a:p>
        </p:txBody>
      </p:sp>
      <p:sp>
        <p:nvSpPr>
          <p:cNvPr id="54" name="椭圆 53"/>
          <p:cNvSpPr/>
          <p:nvPr/>
        </p:nvSpPr>
        <p:spPr>
          <a:xfrm>
            <a:off x="313690" y="481838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cs typeface="+mn-ea"/>
              <a:sym typeface="+mn-lt"/>
            </a:endParaRPr>
          </a:p>
        </p:txBody>
      </p:sp>
      <p:sp>
        <p:nvSpPr>
          <p:cNvPr id="21" name="椭圆 20"/>
          <p:cNvSpPr/>
          <p:nvPr/>
        </p:nvSpPr>
        <p:spPr>
          <a:xfrm>
            <a:off x="315595" y="546163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椭圆 21"/>
          <p:cNvSpPr/>
          <p:nvPr/>
        </p:nvSpPr>
        <p:spPr>
          <a:xfrm>
            <a:off x="313690" y="606361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cs typeface="+mn-ea"/>
              <a:sym typeface="+mn-lt"/>
            </a:endParaRPr>
          </a:p>
        </p:txBody>
      </p:sp>
      <p:sp>
        <p:nvSpPr>
          <p:cNvPr id="23" name="文本框 22"/>
          <p:cNvSpPr txBox="1"/>
          <p:nvPr/>
        </p:nvSpPr>
        <p:spPr>
          <a:xfrm>
            <a:off x="324168" y="109124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dirty="0">
                <a:solidFill>
                  <a:schemeClr val="bg1"/>
                </a:solidFill>
                <a:cs typeface="+mn-ea"/>
                <a:sym typeface="+mn-lt"/>
              </a:rPr>
              <a:t>0</a:t>
            </a:r>
          </a:p>
        </p:txBody>
      </p:sp>
      <p:sp>
        <p:nvSpPr>
          <p:cNvPr id="24" name="文本框 23"/>
          <p:cNvSpPr txBox="1"/>
          <p:nvPr/>
        </p:nvSpPr>
        <p:spPr>
          <a:xfrm>
            <a:off x="324168" y="1707833"/>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dirty="0">
                <a:solidFill>
                  <a:schemeClr val="bg1"/>
                </a:solidFill>
                <a:cs typeface="+mn-ea"/>
                <a:sym typeface="+mn-lt"/>
              </a:rPr>
              <a:t>1</a:t>
            </a:r>
          </a:p>
        </p:txBody>
      </p:sp>
      <p:sp>
        <p:nvSpPr>
          <p:cNvPr id="25" name="文本框 24"/>
          <p:cNvSpPr txBox="1"/>
          <p:nvPr/>
        </p:nvSpPr>
        <p:spPr>
          <a:xfrm>
            <a:off x="324168" y="232441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dirty="0">
                <a:solidFill>
                  <a:schemeClr val="bg1"/>
                </a:solidFill>
                <a:cs typeface="+mn-ea"/>
                <a:sym typeface="+mn-lt"/>
              </a:rPr>
              <a:t>2</a:t>
            </a:r>
          </a:p>
        </p:txBody>
      </p:sp>
      <p:sp>
        <p:nvSpPr>
          <p:cNvPr id="26" name="文本框 25"/>
          <p:cNvSpPr txBox="1"/>
          <p:nvPr/>
        </p:nvSpPr>
        <p:spPr>
          <a:xfrm>
            <a:off x="324168" y="358679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a:solidFill>
                  <a:schemeClr val="bg1"/>
                </a:solidFill>
                <a:cs typeface="+mn-ea"/>
                <a:sym typeface="+mn-lt"/>
              </a:rPr>
              <a:t>4</a:t>
            </a:r>
          </a:p>
        </p:txBody>
      </p:sp>
      <p:sp>
        <p:nvSpPr>
          <p:cNvPr id="27" name="文本框 26"/>
          <p:cNvSpPr txBox="1"/>
          <p:nvPr/>
        </p:nvSpPr>
        <p:spPr>
          <a:xfrm>
            <a:off x="324168" y="420274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a:solidFill>
                  <a:schemeClr val="bg1"/>
                </a:solidFill>
                <a:cs typeface="+mn-ea"/>
                <a:sym typeface="+mn-lt"/>
              </a:rPr>
              <a:t>5</a:t>
            </a:r>
          </a:p>
        </p:txBody>
      </p:sp>
      <p:sp>
        <p:nvSpPr>
          <p:cNvPr id="28" name="文本框 27"/>
          <p:cNvSpPr txBox="1"/>
          <p:nvPr/>
        </p:nvSpPr>
        <p:spPr>
          <a:xfrm>
            <a:off x="324168" y="483901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a:solidFill>
                  <a:schemeClr val="bg1"/>
                </a:solidFill>
                <a:cs typeface="+mn-ea"/>
                <a:sym typeface="+mn-lt"/>
              </a:rPr>
              <a:t>6</a:t>
            </a:r>
          </a:p>
        </p:txBody>
      </p:sp>
      <p:sp>
        <p:nvSpPr>
          <p:cNvPr id="29" name="文本框 28"/>
          <p:cNvSpPr txBox="1"/>
          <p:nvPr/>
        </p:nvSpPr>
        <p:spPr>
          <a:xfrm>
            <a:off x="324168" y="5487353"/>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a:solidFill>
                  <a:schemeClr val="bg1"/>
                </a:solidFill>
                <a:cs typeface="+mn-ea"/>
                <a:sym typeface="+mn-lt"/>
              </a:rPr>
              <a:t>7</a:t>
            </a:r>
          </a:p>
        </p:txBody>
      </p:sp>
      <p:sp>
        <p:nvSpPr>
          <p:cNvPr id="32" name="文本框 31"/>
          <p:cNvSpPr txBox="1"/>
          <p:nvPr/>
        </p:nvSpPr>
        <p:spPr>
          <a:xfrm>
            <a:off x="324168" y="297084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dirty="0">
                <a:solidFill>
                  <a:schemeClr val="bg1"/>
                </a:solidFill>
                <a:cs typeface="+mn-ea"/>
                <a:sym typeface="+mn-lt"/>
              </a:rPr>
              <a:t>3</a:t>
            </a:r>
          </a:p>
        </p:txBody>
      </p:sp>
      <p:sp>
        <p:nvSpPr>
          <p:cNvPr id="110" name="椭圆 109"/>
          <p:cNvSpPr/>
          <p:nvPr>
            <p:custDataLst>
              <p:tags r:id="rId2"/>
            </p:custDataLst>
          </p:nvPr>
        </p:nvSpPr>
        <p:spPr>
          <a:xfrm rot="16200000">
            <a:off x="1613264" y="2140285"/>
            <a:ext cx="1762734" cy="1754724"/>
          </a:xfrm>
          <a:prstGeom prst="ellipse">
            <a:avLst/>
          </a:prstGeom>
          <a:blipFill dpi="0" rotWithShape="1">
            <a:blip r:embed="rId5">
              <a:alphaModFix amt="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 name="文本框 103"/>
          <p:cNvSpPr txBox="1"/>
          <p:nvPr/>
        </p:nvSpPr>
        <p:spPr>
          <a:xfrm>
            <a:off x="1881505" y="2963545"/>
            <a:ext cx="1400175" cy="496996"/>
          </a:xfrm>
          <a:prstGeom prst="rect">
            <a:avLst/>
          </a:prstGeom>
          <a:noFill/>
        </p:spPr>
        <p:txBody>
          <a:bodyPr wrap="square" rtlCol="0">
            <a:spAutoFit/>
          </a:bodyPr>
          <a:lstStyle/>
          <a:p>
            <a:pPr indent="0">
              <a:lnSpc>
                <a:spcPct val="150000"/>
              </a:lnSpc>
              <a:spcBef>
                <a:spcPts val="0"/>
              </a:spcBef>
              <a:spcAft>
                <a:spcPts val="0"/>
              </a:spcAft>
              <a:buFont typeface="Wingdings" panose="05000000000000000000" charset="0"/>
              <a:buNone/>
            </a:pPr>
            <a:r>
              <a:rPr lang="en-US" altLang="zh-CN" sz="2000" dirty="0">
                <a:solidFill>
                  <a:schemeClr val="bg1"/>
                </a:solidFill>
                <a:cs typeface="+mn-ea"/>
                <a:sym typeface="+mn-lt"/>
              </a:rPr>
              <a:t>Contents</a:t>
            </a:r>
          </a:p>
        </p:txBody>
      </p:sp>
      <p:sp>
        <p:nvSpPr>
          <p:cNvPr id="105" name="文本框 104"/>
          <p:cNvSpPr txBox="1"/>
          <p:nvPr/>
        </p:nvSpPr>
        <p:spPr>
          <a:xfrm>
            <a:off x="1960245" y="2315845"/>
            <a:ext cx="1320800" cy="825419"/>
          </a:xfrm>
          <a:prstGeom prst="rect">
            <a:avLst/>
          </a:prstGeom>
          <a:noFill/>
        </p:spPr>
        <p:txBody>
          <a:bodyPr wrap="square" rtlCol="0">
            <a:spAutoFit/>
          </a:bodyPr>
          <a:lstStyle/>
          <a:p>
            <a:pPr indent="0">
              <a:lnSpc>
                <a:spcPct val="150000"/>
              </a:lnSpc>
              <a:spcBef>
                <a:spcPts val="0"/>
              </a:spcBef>
              <a:spcAft>
                <a:spcPts val="0"/>
              </a:spcAft>
              <a:buFont typeface="Wingdings" panose="05000000000000000000" charset="0"/>
              <a:buNone/>
            </a:pPr>
            <a:r>
              <a:rPr lang="zh-CN" altLang="en-US" sz="3600" dirty="0">
                <a:solidFill>
                  <a:schemeClr val="bg1"/>
                </a:solidFill>
                <a:cs typeface="+mn-ea"/>
                <a:sym typeface="+mn-lt"/>
              </a:rPr>
              <a:t>目录</a:t>
            </a:r>
            <a:r>
              <a:rPr lang="en-US" altLang="zh-CN" sz="3200" dirty="0">
                <a:solidFill>
                  <a:schemeClr val="bg1"/>
                </a:solidFill>
                <a:cs typeface="+mn-ea"/>
                <a:sym typeface="+mn-lt"/>
              </a:rPr>
              <a:t> </a:t>
            </a:r>
          </a:p>
        </p:txBody>
      </p:sp>
      <p:sp>
        <p:nvSpPr>
          <p:cNvPr id="35" name="文本框 34"/>
          <p:cNvSpPr txBox="1"/>
          <p:nvPr/>
        </p:nvSpPr>
        <p:spPr>
          <a:xfrm>
            <a:off x="4223385" y="1502410"/>
            <a:ext cx="2478563" cy="400110"/>
          </a:xfrm>
          <a:prstGeom prst="rect">
            <a:avLst/>
          </a:prstGeom>
          <a:noFill/>
        </p:spPr>
        <p:txBody>
          <a:bodyPr wrap="square" rtlCol="0">
            <a:spAutoFit/>
          </a:bodyPr>
          <a:lstStyle/>
          <a:p>
            <a:pPr indent="0">
              <a:lnSpc>
                <a:spcPct val="100000"/>
              </a:lnSpc>
              <a:spcBef>
                <a:spcPts val="0"/>
              </a:spcBef>
              <a:spcAft>
                <a:spcPts val="0"/>
              </a:spcAft>
              <a:buFont typeface="Wingdings" panose="05000000000000000000" charset="0"/>
              <a:buNone/>
            </a:pPr>
            <a:r>
              <a:rPr lang="en-US" altLang="zh-CN" sz="2000" b="1" dirty="0">
                <a:solidFill>
                  <a:schemeClr val="accent1"/>
                </a:solidFill>
                <a:cs typeface="+mn-ea"/>
                <a:sym typeface="+mn-lt"/>
              </a:rPr>
              <a:t>Use FLEX &amp; YACC </a:t>
            </a:r>
            <a:endParaRPr lang="zh-CN" altLang="en-US" sz="2000" b="1" dirty="0">
              <a:solidFill>
                <a:schemeClr val="accent1"/>
              </a:solidFill>
              <a:cs typeface="+mn-ea"/>
              <a:sym typeface="+mn-lt"/>
            </a:endParaRPr>
          </a:p>
        </p:txBody>
      </p:sp>
    </p:spTree>
    <p:custDataLst>
      <p:tags r:id="rId1"/>
    </p:custData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FB2D5F8-BC1F-AE8F-29E2-238A49E2EF3F}"/>
              </a:ext>
            </a:extLst>
          </p:cNvPr>
          <p:cNvSpPr txBox="1"/>
          <p:nvPr/>
        </p:nvSpPr>
        <p:spPr>
          <a:xfrm>
            <a:off x="1084800" y="505800"/>
            <a:ext cx="9396000" cy="2339102"/>
          </a:xfrm>
          <a:prstGeom prst="rect">
            <a:avLst/>
          </a:prstGeom>
          <a:solidFill>
            <a:schemeClr val="accent2">
              <a:lumMod val="10000"/>
              <a:lumOff val="90000"/>
            </a:schemeClr>
          </a:solidFill>
        </p:spPr>
        <p:txBody>
          <a:bodyPr wrap="square" rtlCol="0">
            <a:spAutoFit/>
          </a:bodyPr>
          <a:lstStyle/>
          <a:p>
            <a:pPr algn="just"/>
            <a:r>
              <a:rPr lang="en-US" altLang="zh-CN" sz="2000" b="1" i="1" dirty="0">
                <a:latin typeface="Times New Roman" panose="02020603050405020304" pitchFamily="18" charset="0"/>
                <a:cs typeface="Times New Roman" panose="02020603050405020304" pitchFamily="18" charset="0"/>
              </a:rPr>
              <a:t>Assignment</a:t>
            </a:r>
            <a:r>
              <a:rPr lang="en-US" altLang="zh-CN" sz="2000" i="1" dirty="0">
                <a:latin typeface="Times New Roman" panose="02020603050405020304" pitchFamily="18" charset="0"/>
                <a:cs typeface="Times New Roman" panose="02020603050405020304" pitchFamily="18" charset="0"/>
              </a:rPr>
              <a:t> state part</a:t>
            </a:r>
          </a:p>
          <a:p>
            <a:pPr algn="just"/>
            <a:r>
              <a:rPr lang="en-US" altLang="zh-CN" dirty="0">
                <a:latin typeface="Times New Roman" panose="02020603050405020304" pitchFamily="18" charset="0"/>
                <a:cs typeface="Times New Roman" panose="02020603050405020304" pitchFamily="18" charset="0"/>
              </a:rPr>
              <a:t>  First build the operator stack and arithmetic operator stack. Each scan encounters an operator and pushes it into the stack. If an operator is encountered, if the current stack is empty, it is pushed into the stack. Otherwise, it is compared with the priority of the operator on the top of the stack. If it is less than or equal to its priority, the symbol on the top of the stack is popped and four The quaternion is generated, and then the quaternary is pushed into the quaternary queue, and then continues to be compared with the top element of the stack until its priority is greater than its priority or the stack is empty.</a:t>
            </a:r>
            <a:endParaRPr lang="zh-CN" altLang="en-US"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68B8783E-7DB9-9FF9-7A4E-F0B4C1EC457E}"/>
              </a:ext>
            </a:extLst>
          </p:cNvPr>
          <p:cNvPicPr>
            <a:picLocks noChangeAspect="1"/>
          </p:cNvPicPr>
          <p:nvPr/>
        </p:nvPicPr>
        <p:blipFill>
          <a:blip r:embed="rId2"/>
          <a:stretch>
            <a:fillRect/>
          </a:stretch>
        </p:blipFill>
        <p:spPr>
          <a:xfrm>
            <a:off x="1920000" y="3011400"/>
            <a:ext cx="7480684" cy="3638737"/>
          </a:xfrm>
          <a:prstGeom prst="rect">
            <a:avLst/>
          </a:prstGeom>
          <a:ln>
            <a:solidFill>
              <a:schemeClr val="accent3">
                <a:lumMod val="50000"/>
              </a:schemeClr>
            </a:solidFill>
          </a:ln>
        </p:spPr>
      </p:pic>
    </p:spTree>
    <p:extLst>
      <p:ext uri="{BB962C8B-B14F-4D97-AF65-F5344CB8AC3E}">
        <p14:creationId xmlns:p14="http://schemas.microsoft.com/office/powerpoint/2010/main" val="2107500706"/>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4BDF8E6-A3EE-CC79-B4E2-09EA3F68B243}"/>
              </a:ext>
            </a:extLst>
          </p:cNvPr>
          <p:cNvSpPr txBox="1"/>
          <p:nvPr/>
        </p:nvSpPr>
        <p:spPr>
          <a:xfrm>
            <a:off x="1084800" y="505800"/>
            <a:ext cx="9187200" cy="1846659"/>
          </a:xfrm>
          <a:prstGeom prst="rect">
            <a:avLst/>
          </a:prstGeom>
          <a:solidFill>
            <a:schemeClr val="accent2">
              <a:lumMod val="10000"/>
              <a:lumOff val="90000"/>
            </a:schemeClr>
          </a:solidFill>
        </p:spPr>
        <p:txBody>
          <a:bodyPr wrap="square" rtlCol="0">
            <a:spAutoFit/>
          </a:bodyPr>
          <a:lstStyle/>
          <a:p>
            <a:r>
              <a:rPr lang="en-US" altLang="zh-CN" sz="2000" b="1" i="1" dirty="0">
                <a:latin typeface="Times New Roman" panose="02020603050405020304" pitchFamily="18" charset="0"/>
                <a:cs typeface="Times New Roman" panose="02020603050405020304" pitchFamily="18" charset="0"/>
              </a:rPr>
              <a:t>“if” </a:t>
            </a:r>
            <a:r>
              <a:rPr lang="en-US" altLang="zh-CN" sz="2400" i="1" dirty="0">
                <a:latin typeface="Times New Roman" panose="02020603050405020304" pitchFamily="18" charset="0"/>
                <a:cs typeface="Times New Roman" panose="02020603050405020304" pitchFamily="18" charset="0"/>
              </a:rPr>
              <a:t>statement part</a:t>
            </a:r>
          </a:p>
          <a:p>
            <a:pPr algn="just"/>
            <a:r>
              <a:rPr lang="en-US" altLang="zh-CN" dirty="0">
                <a:latin typeface="Times New Roman" panose="02020603050405020304" pitchFamily="18" charset="0"/>
                <a:cs typeface="Times New Roman" panose="02020603050405020304" pitchFamily="18" charset="0"/>
              </a:rPr>
              <a:t>When judging the Boolean expression, let the operator and the operator push the stack first, and assign the transition number to null first.</a:t>
            </a:r>
          </a:p>
          <a:p>
            <a:pPr algn="just"/>
            <a:r>
              <a:rPr lang="en-US" altLang="zh-CN" dirty="0">
                <a:latin typeface="Times New Roman" panose="02020603050405020304" pitchFamily="18" charset="0"/>
                <a:cs typeface="Times New Roman" panose="02020603050405020304" pitchFamily="18" charset="0"/>
              </a:rPr>
              <a:t>Wait until the part after the if then is scanned to determine the sequence number by generating its quaternion, and then look up the queue to backfill the sequence number.</a:t>
            </a:r>
          </a:p>
          <a:p>
            <a:pPr algn="just"/>
            <a:r>
              <a:rPr lang="en-US" altLang="zh-CN" dirty="0">
                <a:latin typeface="Times New Roman" panose="02020603050405020304" pitchFamily="18" charset="0"/>
                <a:cs typeface="Times New Roman" panose="02020603050405020304" pitchFamily="18" charset="0"/>
              </a:rPr>
              <a:t>The specific structure of the function:</a:t>
            </a:r>
            <a:endParaRPr lang="zh-CN" altLang="en-US"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30E603BF-8C78-3394-1866-A4B39712B4E3}"/>
              </a:ext>
            </a:extLst>
          </p:cNvPr>
          <p:cNvPicPr>
            <a:picLocks noChangeAspect="1"/>
          </p:cNvPicPr>
          <p:nvPr/>
        </p:nvPicPr>
        <p:blipFill>
          <a:blip r:embed="rId2"/>
          <a:stretch>
            <a:fillRect/>
          </a:stretch>
        </p:blipFill>
        <p:spPr>
          <a:xfrm>
            <a:off x="642631" y="2593800"/>
            <a:ext cx="4856961" cy="4110080"/>
          </a:xfrm>
          <a:prstGeom prst="rect">
            <a:avLst/>
          </a:prstGeom>
          <a:ln>
            <a:solidFill>
              <a:schemeClr val="accent3">
                <a:lumMod val="50000"/>
              </a:schemeClr>
            </a:solidFill>
          </a:ln>
        </p:spPr>
      </p:pic>
      <p:pic>
        <p:nvPicPr>
          <p:cNvPr id="4" name="图片 3">
            <a:extLst>
              <a:ext uri="{FF2B5EF4-FFF2-40B4-BE49-F238E27FC236}">
                <a16:creationId xmlns:a16="http://schemas.microsoft.com/office/drawing/2014/main" id="{5FC7096B-4625-80D2-A0AF-729AB4170324}"/>
              </a:ext>
            </a:extLst>
          </p:cNvPr>
          <p:cNvPicPr>
            <a:picLocks noChangeAspect="1"/>
          </p:cNvPicPr>
          <p:nvPr/>
        </p:nvPicPr>
        <p:blipFill>
          <a:blip r:embed="rId3"/>
          <a:stretch>
            <a:fillRect/>
          </a:stretch>
        </p:blipFill>
        <p:spPr>
          <a:xfrm>
            <a:off x="5887200" y="2593800"/>
            <a:ext cx="2667137" cy="857294"/>
          </a:xfrm>
          <a:prstGeom prst="rect">
            <a:avLst/>
          </a:prstGeom>
          <a:ln>
            <a:solidFill>
              <a:schemeClr val="accent3">
                <a:lumMod val="50000"/>
              </a:schemeClr>
            </a:solidFill>
          </a:ln>
        </p:spPr>
      </p:pic>
      <p:pic>
        <p:nvPicPr>
          <p:cNvPr id="5" name="图片 4">
            <a:extLst>
              <a:ext uri="{FF2B5EF4-FFF2-40B4-BE49-F238E27FC236}">
                <a16:creationId xmlns:a16="http://schemas.microsoft.com/office/drawing/2014/main" id="{FA658E98-2F02-F1ED-3841-37E9E1A80147}"/>
              </a:ext>
            </a:extLst>
          </p:cNvPr>
          <p:cNvPicPr>
            <a:picLocks noChangeAspect="1"/>
          </p:cNvPicPr>
          <p:nvPr/>
        </p:nvPicPr>
        <p:blipFill>
          <a:blip r:embed="rId4"/>
          <a:stretch>
            <a:fillRect/>
          </a:stretch>
        </p:blipFill>
        <p:spPr>
          <a:xfrm>
            <a:off x="5678400" y="3686350"/>
            <a:ext cx="3238666" cy="1638384"/>
          </a:xfrm>
          <a:prstGeom prst="rect">
            <a:avLst/>
          </a:prstGeom>
          <a:ln>
            <a:solidFill>
              <a:schemeClr val="accent3">
                <a:lumMod val="50000"/>
              </a:schemeClr>
            </a:solidFill>
          </a:ln>
        </p:spPr>
      </p:pic>
      <p:pic>
        <p:nvPicPr>
          <p:cNvPr id="6" name="图片 5">
            <a:extLst>
              <a:ext uri="{FF2B5EF4-FFF2-40B4-BE49-F238E27FC236}">
                <a16:creationId xmlns:a16="http://schemas.microsoft.com/office/drawing/2014/main" id="{D4B9D204-D2D6-4B37-F290-27AEFA510799}"/>
              </a:ext>
            </a:extLst>
          </p:cNvPr>
          <p:cNvPicPr>
            <a:picLocks noChangeAspect="1"/>
          </p:cNvPicPr>
          <p:nvPr/>
        </p:nvPicPr>
        <p:blipFill>
          <a:blip r:embed="rId5"/>
          <a:stretch>
            <a:fillRect/>
          </a:stretch>
        </p:blipFill>
        <p:spPr>
          <a:xfrm>
            <a:off x="9014896" y="3429000"/>
            <a:ext cx="3097130" cy="2251352"/>
          </a:xfrm>
          <a:prstGeom prst="rect">
            <a:avLst/>
          </a:prstGeom>
          <a:ln>
            <a:solidFill>
              <a:schemeClr val="accent3">
                <a:lumMod val="50000"/>
              </a:schemeClr>
            </a:solidFill>
          </a:ln>
        </p:spPr>
      </p:pic>
    </p:spTree>
    <p:extLst>
      <p:ext uri="{BB962C8B-B14F-4D97-AF65-F5344CB8AC3E}">
        <p14:creationId xmlns:p14="http://schemas.microsoft.com/office/powerpoint/2010/main" val="1499340710"/>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6E75FD2-E590-4D61-C07A-CC16EB17B06E}"/>
              </a:ext>
            </a:extLst>
          </p:cNvPr>
          <p:cNvPicPr>
            <a:picLocks noChangeAspect="1"/>
          </p:cNvPicPr>
          <p:nvPr/>
        </p:nvPicPr>
        <p:blipFill>
          <a:blip r:embed="rId2"/>
          <a:stretch>
            <a:fillRect/>
          </a:stretch>
        </p:blipFill>
        <p:spPr>
          <a:xfrm>
            <a:off x="1920000" y="1341000"/>
            <a:ext cx="6472800" cy="4621754"/>
          </a:xfrm>
          <a:prstGeom prst="rect">
            <a:avLst/>
          </a:prstGeom>
          <a:ln>
            <a:solidFill>
              <a:schemeClr val="accent3">
                <a:lumMod val="50000"/>
              </a:schemeClr>
            </a:solidFill>
          </a:ln>
        </p:spPr>
      </p:pic>
      <p:sp>
        <p:nvSpPr>
          <p:cNvPr id="3" name="文本框 2">
            <a:extLst>
              <a:ext uri="{FF2B5EF4-FFF2-40B4-BE49-F238E27FC236}">
                <a16:creationId xmlns:a16="http://schemas.microsoft.com/office/drawing/2014/main" id="{0F87BD99-15CC-AD09-9235-70E38F3532C7}"/>
              </a:ext>
            </a:extLst>
          </p:cNvPr>
          <p:cNvSpPr txBox="1"/>
          <p:nvPr/>
        </p:nvSpPr>
        <p:spPr>
          <a:xfrm>
            <a:off x="1084800" y="292980"/>
            <a:ext cx="4802400" cy="400110"/>
          </a:xfrm>
          <a:prstGeom prst="rect">
            <a:avLst/>
          </a:prstGeom>
          <a:noFill/>
        </p:spPr>
        <p:txBody>
          <a:bodyPr wrap="square" rtlCol="0">
            <a:spAutoFit/>
          </a:bodyPr>
          <a:lstStyle/>
          <a:p>
            <a:r>
              <a:rPr lang="en-US" altLang="zh-CN" sz="2000" b="1" i="1" dirty="0">
                <a:latin typeface="Times New Roman" panose="02020603050405020304" pitchFamily="18" charset="0"/>
                <a:cs typeface="Times New Roman" panose="02020603050405020304" pitchFamily="18" charset="0"/>
              </a:rPr>
              <a:t>“While” </a:t>
            </a:r>
            <a:r>
              <a:rPr lang="en-US" altLang="zh-CN" sz="2000" dirty="0">
                <a:latin typeface="Times New Roman" panose="02020603050405020304" pitchFamily="18" charset="0"/>
                <a:cs typeface="Times New Roman" panose="02020603050405020304" pitchFamily="18" charset="0"/>
              </a:rPr>
              <a:t>state part </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874256"/>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custDataLst>
              <p:tags r:id="rId2"/>
            </p:custDataLst>
          </p:nvPr>
        </p:nvPicPr>
        <p:blipFill>
          <a:blip r:embed="rId5">
            <a:extLst>
              <a:ext uri="{BEBA8EAE-BF5A-486C-A8C5-ECC9F3942E4B}">
                <a14:imgProps xmlns:a14="http://schemas.microsoft.com/office/drawing/2010/main">
                  <a14:imgLayer r:embed="rId6">
                    <a14:imgEffect>
                      <a14:artisticFilmGrain trans="60000" grainSize="10"/>
                    </a14:imgEffect>
                  </a14:imgLayer>
                </a14:imgProps>
              </a:ext>
            </a:extLst>
          </a:blip>
          <a:stretch>
            <a:fillRect/>
          </a:stretch>
        </p:blipFill>
        <p:spPr>
          <a:xfrm>
            <a:off x="346577" y="-931"/>
            <a:ext cx="11845555" cy="6858594"/>
          </a:xfrm>
          <a:prstGeom prst="rect">
            <a:avLst/>
          </a:prstGeom>
        </p:spPr>
      </p:pic>
      <p:sp>
        <p:nvSpPr>
          <p:cNvPr id="50" name="矩形 49"/>
          <p:cNvSpPr/>
          <p:nvPr/>
        </p:nvSpPr>
        <p:spPr>
          <a:xfrm>
            <a:off x="-1" y="-931"/>
            <a:ext cx="471805" cy="68589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grpSp>
        <p:nvGrpSpPr>
          <p:cNvPr id="4" name="组合 3"/>
          <p:cNvGrpSpPr/>
          <p:nvPr/>
        </p:nvGrpSpPr>
        <p:grpSpPr>
          <a:xfrm>
            <a:off x="-26894" y="2540"/>
            <a:ext cx="498699" cy="6857999"/>
            <a:chOff x="-26894" y="1268"/>
            <a:chExt cx="498699" cy="6870702"/>
          </a:xfrm>
        </p:grpSpPr>
        <p:sp>
          <p:nvSpPr>
            <p:cNvPr id="5" name="矩形 4"/>
            <p:cNvSpPr/>
            <p:nvPr/>
          </p:nvSpPr>
          <p:spPr>
            <a:xfrm rot="16200000">
              <a:off x="-1695212" y="1671080"/>
              <a:ext cx="3836829" cy="497205"/>
            </a:xfrm>
            <a:prstGeom prst="rect">
              <a:avLst/>
            </a:prstGeom>
            <a:blipFill rotWithShape="1">
              <a:blip r:embed="rId7">
                <a:alphaModFix amt="5000"/>
              </a:blip>
              <a:srcRect/>
              <a:stretch>
                <a:fillRect t="-248532" r="-3058" b="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sp>
          <p:nvSpPr>
            <p:cNvPr id="6" name="矩形 5"/>
            <p:cNvSpPr/>
            <p:nvPr/>
          </p:nvSpPr>
          <p:spPr>
            <a:xfrm rot="16200000">
              <a:off x="-1295694" y="5105628"/>
              <a:ext cx="3035142" cy="497541"/>
            </a:xfrm>
            <a:prstGeom prst="rect">
              <a:avLst/>
            </a:prstGeom>
            <a:blipFill rotWithShape="1">
              <a:blip r:embed="rId7">
                <a:alphaModFix amt="5000"/>
              </a:blip>
              <a:srcRect/>
              <a:stretch>
                <a:fillRect l="-30279" t="-248063" r="-1" b="-23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grpSp>
      <p:sp>
        <p:nvSpPr>
          <p:cNvPr id="51" name="任意多边形 50"/>
          <p:cNvSpPr/>
          <p:nvPr/>
        </p:nvSpPr>
        <p:spPr>
          <a:xfrm>
            <a:off x="7559676" y="-930"/>
            <a:ext cx="4840605" cy="6858931"/>
          </a:xfrm>
          <a:custGeom>
            <a:avLst/>
            <a:gdLst>
              <a:gd name="connsiteX0" fmla="*/ 1820905 w 4840605"/>
              <a:gd name="connsiteY0" fmla="*/ 0 h 6858931"/>
              <a:gd name="connsiteX1" fmla="*/ 4840605 w 4840605"/>
              <a:gd name="connsiteY1" fmla="*/ 0 h 6858931"/>
              <a:gd name="connsiteX2" fmla="*/ 4840605 w 4840605"/>
              <a:gd name="connsiteY2" fmla="*/ 6858931 h 6858931"/>
              <a:gd name="connsiteX3" fmla="*/ 1642521 w 4840605"/>
              <a:gd name="connsiteY3" fmla="*/ 6858931 h 6858931"/>
              <a:gd name="connsiteX4" fmla="*/ 1580594 w 4840605"/>
              <a:gd name="connsiteY4" fmla="*/ 6810800 h 6858931"/>
              <a:gd name="connsiteX5" fmla="*/ 0 w 4840605"/>
              <a:gd name="connsiteY5" fmla="*/ 3495971 h 6858931"/>
              <a:gd name="connsiteX6" fmla="*/ 1744674 w 4840605"/>
              <a:gd name="connsiteY6" fmla="*/ 53614 h 685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40605" h="6858931">
                <a:moveTo>
                  <a:pt x="1820905" y="0"/>
                </a:moveTo>
                <a:lnTo>
                  <a:pt x="4840605" y="0"/>
                </a:lnTo>
                <a:lnTo>
                  <a:pt x="4840605" y="6858931"/>
                </a:lnTo>
                <a:lnTo>
                  <a:pt x="1642521" y="6858931"/>
                </a:lnTo>
                <a:lnTo>
                  <a:pt x="1580594" y="6810800"/>
                </a:lnTo>
                <a:cubicBezTo>
                  <a:pt x="615286" y="6022892"/>
                  <a:pt x="0" y="4830497"/>
                  <a:pt x="0" y="3495971"/>
                </a:cubicBezTo>
                <a:cubicBezTo>
                  <a:pt x="0" y="2087305"/>
                  <a:pt x="685550" y="837001"/>
                  <a:pt x="1744674" y="53614"/>
                </a:cubicBezTo>
                <a:close/>
              </a:path>
            </a:pathLst>
          </a:custGeom>
          <a:pattFill prst="pct5">
            <a:fgClr>
              <a:schemeClr val="bg1"/>
            </a:fgClr>
            <a:bgClr>
              <a:schemeClr val="accent1"/>
            </a:bgClr>
          </a:patt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a:cs typeface="+mn-ea"/>
              <a:sym typeface="+mn-lt"/>
            </a:endParaRPr>
          </a:p>
        </p:txBody>
      </p:sp>
      <p:sp>
        <p:nvSpPr>
          <p:cNvPr id="52" name="任意多边形 51"/>
          <p:cNvSpPr/>
          <p:nvPr/>
        </p:nvSpPr>
        <p:spPr>
          <a:xfrm>
            <a:off x="10268585" y="2292344"/>
            <a:ext cx="2131695" cy="4565656"/>
          </a:xfrm>
          <a:custGeom>
            <a:avLst/>
            <a:gdLst>
              <a:gd name="connsiteX0" fmla="*/ 2131695 w 2131695"/>
              <a:gd name="connsiteY0" fmla="*/ 0 h 4565656"/>
              <a:gd name="connsiteX1" fmla="*/ 2131695 w 2131695"/>
              <a:gd name="connsiteY1" fmla="*/ 4565656 h 4565656"/>
              <a:gd name="connsiteX2" fmla="*/ 183391 w 2131695"/>
              <a:gd name="connsiteY2" fmla="*/ 4565656 h 4565656"/>
              <a:gd name="connsiteX3" fmla="*/ 156117 w 2131695"/>
              <a:gd name="connsiteY3" fmla="*/ 4486736 h 4565656"/>
              <a:gd name="connsiteX4" fmla="*/ 0 w 2131695"/>
              <a:gd name="connsiteY4" fmla="*/ 3393129 h 4565656"/>
              <a:gd name="connsiteX5" fmla="*/ 2120845 w 2131695"/>
              <a:gd name="connsiteY5" fmla="*/ 4531 h 456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1695" h="4565656">
                <a:moveTo>
                  <a:pt x="2131695" y="0"/>
                </a:moveTo>
                <a:lnTo>
                  <a:pt x="2131695" y="4565656"/>
                </a:lnTo>
                <a:lnTo>
                  <a:pt x="183391" y="4565656"/>
                </a:lnTo>
                <a:lnTo>
                  <a:pt x="156117" y="4486736"/>
                </a:lnTo>
                <a:cubicBezTo>
                  <a:pt x="54657" y="4141266"/>
                  <a:pt x="0" y="3773957"/>
                  <a:pt x="0" y="3393129"/>
                </a:cubicBezTo>
                <a:cubicBezTo>
                  <a:pt x="0" y="1869816"/>
                  <a:pt x="874513" y="562821"/>
                  <a:pt x="2120845" y="453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a:cs typeface="+mn-ea"/>
              <a:sym typeface="+mn-lt"/>
            </a:endParaRPr>
          </a:p>
        </p:txBody>
      </p:sp>
      <p:sp>
        <p:nvSpPr>
          <p:cNvPr id="9" name="椭圆 8"/>
          <p:cNvSpPr/>
          <p:nvPr/>
        </p:nvSpPr>
        <p:spPr>
          <a:xfrm>
            <a:off x="281305" y="4070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sp>
        <p:nvSpPr>
          <p:cNvPr id="10" name="椭圆 9"/>
          <p:cNvSpPr/>
          <p:nvPr/>
        </p:nvSpPr>
        <p:spPr>
          <a:xfrm>
            <a:off x="281305" y="103568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sp>
        <p:nvSpPr>
          <p:cNvPr id="11" name="椭圆 10"/>
          <p:cNvSpPr/>
          <p:nvPr/>
        </p:nvSpPr>
        <p:spPr>
          <a:xfrm>
            <a:off x="281305" y="164528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sp>
        <p:nvSpPr>
          <p:cNvPr id="12" name="椭圆 11"/>
          <p:cNvSpPr/>
          <p:nvPr/>
        </p:nvSpPr>
        <p:spPr>
          <a:xfrm>
            <a:off x="281305" y="22739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sp>
        <p:nvSpPr>
          <p:cNvPr id="30" name="椭圆 29"/>
          <p:cNvSpPr/>
          <p:nvPr/>
        </p:nvSpPr>
        <p:spPr>
          <a:xfrm>
            <a:off x="281305" y="29216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sp>
        <p:nvSpPr>
          <p:cNvPr id="31" name="椭圆 30"/>
          <p:cNvSpPr/>
          <p:nvPr/>
        </p:nvSpPr>
        <p:spPr>
          <a:xfrm>
            <a:off x="281305" y="35312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sp>
        <p:nvSpPr>
          <p:cNvPr id="33" name="椭圆 32"/>
          <p:cNvSpPr/>
          <p:nvPr/>
        </p:nvSpPr>
        <p:spPr>
          <a:xfrm>
            <a:off x="281305" y="41408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sp>
        <p:nvSpPr>
          <p:cNvPr id="34" name="椭圆 33"/>
          <p:cNvSpPr/>
          <p:nvPr/>
        </p:nvSpPr>
        <p:spPr>
          <a:xfrm>
            <a:off x="281305" y="5426710"/>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cs typeface="+mn-ea"/>
              <a:sym typeface="+mn-lt"/>
            </a:endParaRPr>
          </a:p>
        </p:txBody>
      </p:sp>
      <p:sp>
        <p:nvSpPr>
          <p:cNvPr id="36" name="椭圆 35"/>
          <p:cNvSpPr/>
          <p:nvPr/>
        </p:nvSpPr>
        <p:spPr>
          <a:xfrm>
            <a:off x="281305" y="602678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sp>
        <p:nvSpPr>
          <p:cNvPr id="13" name="椭圆 12"/>
          <p:cNvSpPr/>
          <p:nvPr/>
        </p:nvSpPr>
        <p:spPr>
          <a:xfrm>
            <a:off x="281305" y="4784090"/>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sp>
        <p:nvSpPr>
          <p:cNvPr id="41" name="椭圆 40"/>
          <p:cNvSpPr/>
          <p:nvPr/>
        </p:nvSpPr>
        <p:spPr>
          <a:xfrm>
            <a:off x="311785" y="44323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EF0202"/>
              </a:solidFill>
              <a:cs typeface="+mn-ea"/>
              <a:sym typeface="+mn-lt"/>
            </a:endParaRPr>
          </a:p>
        </p:txBody>
      </p:sp>
      <p:sp>
        <p:nvSpPr>
          <p:cNvPr id="14" name="椭圆 13"/>
          <p:cNvSpPr/>
          <p:nvPr/>
        </p:nvSpPr>
        <p:spPr>
          <a:xfrm>
            <a:off x="320040" y="1073150"/>
            <a:ext cx="309880" cy="322580"/>
          </a:xfrm>
          <a:prstGeom prst="ellipse">
            <a:avLst/>
          </a:prstGeom>
          <a:solidFill>
            <a:srgbClr val="E5E5E5"/>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sp>
        <p:nvSpPr>
          <p:cNvPr id="15" name="椭圆 14"/>
          <p:cNvSpPr/>
          <p:nvPr/>
        </p:nvSpPr>
        <p:spPr>
          <a:xfrm>
            <a:off x="316230" y="1684655"/>
            <a:ext cx="309880" cy="322580"/>
          </a:xfrm>
          <a:prstGeom prst="ellipse">
            <a:avLst/>
          </a:prstGeom>
          <a:solidFill>
            <a:srgbClr val="E2E2E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sp>
        <p:nvSpPr>
          <p:cNvPr id="16" name="椭圆 15"/>
          <p:cNvSpPr/>
          <p:nvPr/>
        </p:nvSpPr>
        <p:spPr>
          <a:xfrm>
            <a:off x="318770" y="230949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sp>
        <p:nvSpPr>
          <p:cNvPr id="17" name="椭圆 16"/>
          <p:cNvSpPr/>
          <p:nvPr/>
        </p:nvSpPr>
        <p:spPr>
          <a:xfrm>
            <a:off x="315595" y="2955290"/>
            <a:ext cx="309880" cy="322580"/>
          </a:xfrm>
          <a:prstGeom prst="ellipse">
            <a:avLst/>
          </a:prstGeom>
          <a:solidFill>
            <a:schemeClr val="accent5"/>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sp>
        <p:nvSpPr>
          <p:cNvPr id="18" name="椭圆 17"/>
          <p:cNvSpPr/>
          <p:nvPr/>
        </p:nvSpPr>
        <p:spPr>
          <a:xfrm>
            <a:off x="315595" y="356679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sp>
        <p:nvSpPr>
          <p:cNvPr id="19" name="椭圆 18"/>
          <p:cNvSpPr/>
          <p:nvPr/>
        </p:nvSpPr>
        <p:spPr>
          <a:xfrm>
            <a:off x="314325" y="417830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a:cs typeface="+mn-ea"/>
              <a:sym typeface="+mn-lt"/>
            </a:endParaRPr>
          </a:p>
        </p:txBody>
      </p:sp>
      <p:sp>
        <p:nvSpPr>
          <p:cNvPr id="54" name="椭圆 53"/>
          <p:cNvSpPr/>
          <p:nvPr/>
        </p:nvSpPr>
        <p:spPr>
          <a:xfrm>
            <a:off x="313690" y="481838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a:cs typeface="+mn-ea"/>
              <a:sym typeface="+mn-lt"/>
            </a:endParaRPr>
          </a:p>
        </p:txBody>
      </p:sp>
      <p:sp>
        <p:nvSpPr>
          <p:cNvPr id="21" name="椭圆 20"/>
          <p:cNvSpPr/>
          <p:nvPr/>
        </p:nvSpPr>
        <p:spPr>
          <a:xfrm>
            <a:off x="315595" y="546163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sp>
        <p:nvSpPr>
          <p:cNvPr id="22" name="椭圆 21"/>
          <p:cNvSpPr/>
          <p:nvPr/>
        </p:nvSpPr>
        <p:spPr>
          <a:xfrm>
            <a:off x="313690" y="606361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a:cs typeface="+mn-ea"/>
              <a:sym typeface="+mn-lt"/>
            </a:endParaRPr>
          </a:p>
        </p:txBody>
      </p:sp>
      <p:sp>
        <p:nvSpPr>
          <p:cNvPr id="23" name="文本框 22"/>
          <p:cNvSpPr txBox="1"/>
          <p:nvPr/>
        </p:nvSpPr>
        <p:spPr>
          <a:xfrm>
            <a:off x="324168" y="109124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b="1" dirty="0">
                <a:solidFill>
                  <a:schemeClr val="bg1"/>
                </a:solidFill>
                <a:cs typeface="+mn-ea"/>
                <a:sym typeface="+mn-lt"/>
              </a:rPr>
              <a:t>0</a:t>
            </a:r>
          </a:p>
        </p:txBody>
      </p:sp>
      <p:sp>
        <p:nvSpPr>
          <p:cNvPr id="24" name="文本框 23"/>
          <p:cNvSpPr txBox="1"/>
          <p:nvPr/>
        </p:nvSpPr>
        <p:spPr>
          <a:xfrm>
            <a:off x="349568" y="1707833"/>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b="1" dirty="0">
                <a:solidFill>
                  <a:schemeClr val="bg1"/>
                </a:solidFill>
                <a:cs typeface="+mn-ea"/>
                <a:sym typeface="+mn-lt"/>
              </a:rPr>
              <a:t>1</a:t>
            </a:r>
          </a:p>
        </p:txBody>
      </p:sp>
      <p:sp>
        <p:nvSpPr>
          <p:cNvPr id="25" name="文本框 24"/>
          <p:cNvSpPr txBox="1"/>
          <p:nvPr/>
        </p:nvSpPr>
        <p:spPr>
          <a:xfrm>
            <a:off x="324168" y="232441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b="1" dirty="0">
                <a:solidFill>
                  <a:schemeClr val="bg1"/>
                </a:solidFill>
                <a:cs typeface="+mn-ea"/>
                <a:sym typeface="+mn-lt"/>
              </a:rPr>
              <a:t>2</a:t>
            </a:r>
          </a:p>
        </p:txBody>
      </p:sp>
      <p:sp>
        <p:nvSpPr>
          <p:cNvPr id="26" name="文本框 25"/>
          <p:cNvSpPr txBox="1"/>
          <p:nvPr/>
        </p:nvSpPr>
        <p:spPr>
          <a:xfrm>
            <a:off x="324168" y="358679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b="1">
                <a:solidFill>
                  <a:schemeClr val="bg1"/>
                </a:solidFill>
                <a:cs typeface="+mn-ea"/>
                <a:sym typeface="+mn-lt"/>
              </a:rPr>
              <a:t>4</a:t>
            </a:r>
          </a:p>
        </p:txBody>
      </p:sp>
      <p:sp>
        <p:nvSpPr>
          <p:cNvPr id="27" name="文本框 26"/>
          <p:cNvSpPr txBox="1"/>
          <p:nvPr/>
        </p:nvSpPr>
        <p:spPr>
          <a:xfrm>
            <a:off x="324168" y="420274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b="1">
                <a:solidFill>
                  <a:schemeClr val="bg1"/>
                </a:solidFill>
                <a:cs typeface="+mn-ea"/>
                <a:sym typeface="+mn-lt"/>
              </a:rPr>
              <a:t>5</a:t>
            </a:r>
          </a:p>
        </p:txBody>
      </p:sp>
      <p:sp>
        <p:nvSpPr>
          <p:cNvPr id="28" name="文本框 27"/>
          <p:cNvSpPr txBox="1"/>
          <p:nvPr/>
        </p:nvSpPr>
        <p:spPr>
          <a:xfrm>
            <a:off x="324168" y="483901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b="1">
                <a:solidFill>
                  <a:schemeClr val="bg1"/>
                </a:solidFill>
                <a:cs typeface="+mn-ea"/>
                <a:sym typeface="+mn-lt"/>
              </a:rPr>
              <a:t>6</a:t>
            </a:r>
          </a:p>
        </p:txBody>
      </p:sp>
      <p:sp>
        <p:nvSpPr>
          <p:cNvPr id="29" name="文本框 28"/>
          <p:cNvSpPr txBox="1"/>
          <p:nvPr/>
        </p:nvSpPr>
        <p:spPr>
          <a:xfrm>
            <a:off x="324168" y="5487353"/>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b="1">
                <a:solidFill>
                  <a:schemeClr val="bg1"/>
                </a:solidFill>
                <a:cs typeface="+mn-ea"/>
                <a:sym typeface="+mn-lt"/>
              </a:rPr>
              <a:t>7</a:t>
            </a:r>
          </a:p>
        </p:txBody>
      </p:sp>
      <p:sp>
        <p:nvSpPr>
          <p:cNvPr id="32" name="文本框 31"/>
          <p:cNvSpPr txBox="1"/>
          <p:nvPr/>
        </p:nvSpPr>
        <p:spPr>
          <a:xfrm>
            <a:off x="324168" y="297084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b="1" dirty="0">
                <a:solidFill>
                  <a:schemeClr val="bg1"/>
                </a:solidFill>
                <a:cs typeface="+mn-ea"/>
                <a:sym typeface="+mn-lt"/>
              </a:rPr>
              <a:t>3</a:t>
            </a:r>
          </a:p>
        </p:txBody>
      </p:sp>
      <p:sp>
        <p:nvSpPr>
          <p:cNvPr id="83" name="文本框 82"/>
          <p:cNvSpPr txBox="1"/>
          <p:nvPr/>
        </p:nvSpPr>
        <p:spPr>
          <a:xfrm>
            <a:off x="609411" y="1295102"/>
            <a:ext cx="6942690" cy="1524200"/>
          </a:xfrm>
          <a:prstGeom prst="rect">
            <a:avLst/>
          </a:prstGeom>
          <a:noFill/>
        </p:spPr>
        <p:txBody>
          <a:bodyPr wrap="square" rtlCol="0">
            <a:spAutoFit/>
          </a:bodyPr>
          <a:lstStyle/>
          <a:p>
            <a:pPr algn="ctr" fontAlgn="auto">
              <a:lnSpc>
                <a:spcPct val="110000"/>
              </a:lnSpc>
              <a:spcBef>
                <a:spcPts val="0"/>
              </a:spcBef>
              <a:spcAft>
                <a:spcPts val="0"/>
              </a:spcAft>
              <a:buClrTx/>
              <a:buSzTx/>
              <a:buFontTx/>
            </a:pPr>
            <a:r>
              <a:rPr lang="en-US" altLang="zh-CN" sz="4400" b="1" dirty="0">
                <a:solidFill>
                  <a:schemeClr val="accent1"/>
                </a:solidFill>
                <a:cs typeface="+mn-ea"/>
                <a:sym typeface="+mn-lt"/>
              </a:rPr>
              <a:t>Comparisons between two methods</a:t>
            </a:r>
            <a:endParaRPr lang="zh-CN" altLang="en-US" sz="4400" b="1" dirty="0">
              <a:solidFill>
                <a:schemeClr val="accent1"/>
              </a:solidFill>
              <a:cs typeface="+mn-ea"/>
              <a:sym typeface="+mn-lt"/>
            </a:endParaRPr>
          </a:p>
        </p:txBody>
      </p:sp>
      <p:sp>
        <p:nvSpPr>
          <p:cNvPr id="84" name="椭圆 83"/>
          <p:cNvSpPr/>
          <p:nvPr/>
        </p:nvSpPr>
        <p:spPr>
          <a:xfrm>
            <a:off x="6420099" y="2671648"/>
            <a:ext cx="2220151" cy="2029460"/>
          </a:xfrm>
          <a:prstGeom prst="ellipse">
            <a:avLst/>
          </a:prstGeom>
          <a:solidFill>
            <a:schemeClr val="bg1"/>
          </a:solidFill>
          <a:ln>
            <a:noFill/>
          </a:ln>
          <a:effectLst>
            <a:outerShdw blurRad="635000" dist="2286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sp>
        <p:nvSpPr>
          <p:cNvPr id="85" name="椭圆 84"/>
          <p:cNvSpPr/>
          <p:nvPr/>
        </p:nvSpPr>
        <p:spPr>
          <a:xfrm>
            <a:off x="6316354" y="2326525"/>
            <a:ext cx="2399035" cy="2393315"/>
          </a:xfrm>
          <a:prstGeom prst="ellipse">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sp>
        <p:nvSpPr>
          <p:cNvPr id="86" name="椭圆 85"/>
          <p:cNvSpPr/>
          <p:nvPr/>
        </p:nvSpPr>
        <p:spPr>
          <a:xfrm rot="16200000">
            <a:off x="6314440" y="2329815"/>
            <a:ext cx="2362835" cy="2357120"/>
          </a:xfrm>
          <a:prstGeom prst="ellipse">
            <a:avLst/>
          </a:prstGeom>
          <a:blipFill dpi="0" rotWithShape="1">
            <a:blip r:embed="rId7">
              <a:alphaModFix amt="2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accent1"/>
              </a:solidFill>
              <a:cs typeface="+mn-ea"/>
              <a:sym typeface="+mn-lt"/>
            </a:endParaRPr>
          </a:p>
        </p:txBody>
      </p:sp>
      <p:sp>
        <p:nvSpPr>
          <p:cNvPr id="88" name="文本框 87"/>
          <p:cNvSpPr txBox="1"/>
          <p:nvPr/>
        </p:nvSpPr>
        <p:spPr>
          <a:xfrm>
            <a:off x="6591935" y="4055745"/>
            <a:ext cx="1890261" cy="338554"/>
          </a:xfrm>
          <a:prstGeom prst="rect">
            <a:avLst/>
          </a:prstGeom>
          <a:noFill/>
        </p:spPr>
        <p:txBody>
          <a:bodyPr wrap="none" rtlCol="0">
            <a:spAutoFit/>
          </a:bodyPr>
          <a:lstStyle>
            <a:defPPr>
              <a:defRPr lang="zh-CN"/>
            </a:defPPr>
            <a:lvl1pPr>
              <a:defRPr sz="1600">
                <a:solidFill>
                  <a:schemeClr val="accent1"/>
                </a:solidFill>
                <a:latin typeface="+mn-ea"/>
              </a:defRPr>
            </a:lvl1pPr>
          </a:lstStyle>
          <a:p>
            <a:r>
              <a:rPr lang="en-US" altLang="zh-CN" b="1" dirty="0">
                <a:latin typeface="+mn-lt"/>
                <a:cs typeface="+mn-ea"/>
                <a:sym typeface="+mn-lt"/>
              </a:rPr>
              <a:t>——</a:t>
            </a:r>
            <a:r>
              <a:rPr lang="zh-CN" altLang="en-US" b="1" dirty="0">
                <a:latin typeface="+mn-lt"/>
                <a:cs typeface="+mn-ea"/>
                <a:sym typeface="+mn-lt"/>
              </a:rPr>
              <a:t>优秀成果</a:t>
            </a:r>
            <a:r>
              <a:rPr lang="en-US" altLang="zh-CN" b="1" dirty="0">
                <a:latin typeface="+mn-lt"/>
                <a:cs typeface="+mn-ea"/>
                <a:sym typeface="+mn-lt"/>
              </a:rPr>
              <a:t>——</a:t>
            </a:r>
          </a:p>
        </p:txBody>
      </p:sp>
      <p:sp>
        <p:nvSpPr>
          <p:cNvPr id="90" name="文本框 89"/>
          <p:cNvSpPr txBox="1"/>
          <p:nvPr/>
        </p:nvSpPr>
        <p:spPr>
          <a:xfrm>
            <a:off x="6815455" y="2487295"/>
            <a:ext cx="1402080" cy="1568450"/>
          </a:xfrm>
          <a:prstGeom prst="rect">
            <a:avLst/>
          </a:prstGeom>
          <a:noFill/>
          <a:effectLst>
            <a:outerShdw blurRad="228600" dist="101600" dir="2700000" algn="tl" rotWithShape="0">
              <a:prstClr val="black">
                <a:alpha val="16000"/>
              </a:prstClr>
            </a:outerShdw>
          </a:effectLst>
        </p:spPr>
        <p:txBody>
          <a:bodyPr wrap="none" rtlCol="0">
            <a:spAutoFit/>
          </a:bodyPr>
          <a:lstStyle/>
          <a:p>
            <a:r>
              <a:rPr lang="zh-CN" altLang="en-US" sz="9600" b="1">
                <a:solidFill>
                  <a:schemeClr val="accent1"/>
                </a:solidFill>
                <a:cs typeface="+mn-ea"/>
                <a:sym typeface="+mn-lt"/>
              </a:rPr>
              <a:t>叁</a:t>
            </a:r>
          </a:p>
        </p:txBody>
      </p:sp>
    </p:spTree>
    <p:custDataLst>
      <p:tags r:id="rId1"/>
    </p:custData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F16E46C-FFA0-2D5A-783D-8FD652D1FB5B}"/>
              </a:ext>
            </a:extLst>
          </p:cNvPr>
          <p:cNvSpPr txBox="1"/>
          <p:nvPr/>
        </p:nvSpPr>
        <p:spPr>
          <a:xfrm>
            <a:off x="1336019" y="1549800"/>
            <a:ext cx="9604800" cy="1200329"/>
          </a:xfrm>
          <a:prstGeom prst="rect">
            <a:avLst/>
          </a:prstGeom>
          <a:solidFill>
            <a:srgbClr val="92D050"/>
          </a:solidFill>
        </p:spPr>
        <p:txBody>
          <a:bodyPr wrap="square" rtlCol="0">
            <a:spAutoFit/>
          </a:bodyPr>
          <a:lstStyle/>
          <a:p>
            <a:pPr marL="285750" indent="-28575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Maintaining a </a:t>
            </a:r>
            <a:r>
              <a:rPr lang="en-US" altLang="zh-CN" dirty="0" err="1">
                <a:latin typeface="Times New Roman" panose="02020603050405020304" pitchFamily="18" charset="0"/>
                <a:cs typeface="Times New Roman" panose="02020603050405020304" pitchFamily="18" charset="0"/>
              </a:rPr>
              <a:t>Yacc</a:t>
            </a:r>
            <a:r>
              <a:rPr lang="en-US" altLang="zh-CN" dirty="0">
                <a:latin typeface="Times New Roman" panose="02020603050405020304" pitchFamily="18" charset="0"/>
                <a:cs typeface="Times New Roman" panose="02020603050405020304" pitchFamily="18" charset="0"/>
              </a:rPr>
              <a:t>-driven grammar is often easier than hand-written grammars, and you can benefit from the automation that </a:t>
            </a:r>
            <a:r>
              <a:rPr lang="en-US" altLang="zh-CN" i="1" dirty="0" err="1">
                <a:latin typeface="Times New Roman" panose="02020603050405020304" pitchFamily="18" charset="0"/>
                <a:cs typeface="Times New Roman" panose="02020603050405020304" pitchFamily="18" charset="0"/>
              </a:rPr>
              <a:t>Yacc</a:t>
            </a:r>
            <a:r>
              <a:rPr lang="en-US" altLang="zh-CN" dirty="0">
                <a:latin typeface="Times New Roman" panose="02020603050405020304" pitchFamily="18" charset="0"/>
                <a:cs typeface="Times New Roman" panose="02020603050405020304" pitchFamily="18" charset="0"/>
              </a:rPr>
              <a:t> provides.</a:t>
            </a:r>
          </a:p>
          <a:p>
            <a:pPr marL="285750" indent="-28575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If</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you</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write in a right way of the definition of  </a:t>
            </a:r>
            <a:r>
              <a:rPr lang="en-US" altLang="zh-CN" dirty="0" err="1">
                <a:latin typeface="Times New Roman" panose="02020603050405020304" pitchFamily="18" charset="0"/>
                <a:cs typeface="Times New Roman" panose="02020603050405020304" pitchFamily="18" charset="0"/>
              </a:rPr>
              <a:t>Yacc</a:t>
            </a:r>
            <a:r>
              <a:rPr lang="en-US" altLang="zh-CN" dirty="0">
                <a:latin typeface="Times New Roman" panose="02020603050405020304" pitchFamily="18" charset="0"/>
                <a:cs typeface="Times New Roman" panose="02020603050405020304" pitchFamily="18" charset="0"/>
              </a:rPr>
              <a:t>, then you can not meet some weird bugs that are hard to fixed. </a:t>
            </a:r>
          </a:p>
        </p:txBody>
      </p:sp>
      <p:sp>
        <p:nvSpPr>
          <p:cNvPr id="3" name="文本框 2">
            <a:extLst>
              <a:ext uri="{FF2B5EF4-FFF2-40B4-BE49-F238E27FC236}">
                <a16:creationId xmlns:a16="http://schemas.microsoft.com/office/drawing/2014/main" id="{0FBBD5D4-CA90-5EC1-4F90-E713E07FA99E}"/>
              </a:ext>
            </a:extLst>
          </p:cNvPr>
          <p:cNvSpPr txBox="1"/>
          <p:nvPr/>
        </p:nvSpPr>
        <p:spPr>
          <a:xfrm>
            <a:off x="1336524" y="3220200"/>
            <a:ext cx="9604800" cy="2308324"/>
          </a:xfrm>
          <a:prstGeom prst="rect">
            <a:avLst/>
          </a:prstGeom>
          <a:solidFill>
            <a:srgbClr val="92D050"/>
          </a:solidFill>
        </p:spPr>
        <p:txBody>
          <a:bodyPr wrap="square" rtlCol="0">
            <a:spAutoFit/>
          </a:bodyPr>
          <a:lstStyle/>
          <a:p>
            <a:pPr marL="285750" indent="-285750" algn="just">
              <a:buFont typeface="Wingdings" panose="05000000000000000000" pitchFamily="2" charset="2"/>
              <a:buChar char="ü"/>
            </a:pPr>
            <a:r>
              <a:rPr lang="en-US" altLang="zh-CN" dirty="0" err="1">
                <a:latin typeface="Times New Roman" panose="02020603050405020304" pitchFamily="18" charset="0"/>
                <a:cs typeface="Times New Roman" panose="02020603050405020304" pitchFamily="18" charset="0"/>
              </a:rPr>
              <a:t>Yacc</a:t>
            </a:r>
            <a:r>
              <a:rPr lang="en-US" altLang="zh-CN" dirty="0">
                <a:latin typeface="Times New Roman" panose="02020603050405020304" pitchFamily="18" charset="0"/>
                <a:cs typeface="Times New Roman" panose="02020603050405020304" pitchFamily="18" charset="0"/>
              </a:rPr>
              <a:t> is inflexible in some ways: good error handling is hard (basically, its algorithm is only defined to parse the correct string correctly, otherwise, all bets are off; this is GCC's move to a handwritten parser One of the reasons) context dependencies are hard to express, whereas with handwritten recursive descent parsers we can simply add an argument to the function. Also, we noticed that lex/</a:t>
            </a:r>
            <a:r>
              <a:rPr lang="en-US" altLang="zh-CN" dirty="0" err="1">
                <a:latin typeface="Times New Roman" panose="02020603050405020304" pitchFamily="18" charset="0"/>
                <a:cs typeface="Times New Roman" panose="02020603050405020304" pitchFamily="18" charset="0"/>
              </a:rPr>
              <a:t>yacc</a:t>
            </a:r>
            <a:r>
              <a:rPr lang="en-US" altLang="zh-CN" dirty="0">
                <a:latin typeface="Times New Roman" panose="02020603050405020304" pitchFamily="18" charset="0"/>
                <a:cs typeface="Times New Roman" panose="02020603050405020304" pitchFamily="18" charset="0"/>
              </a:rPr>
              <a:t> object code is often larger than handwritten recursive descent parsers ( source code tends to be the other way around).</a:t>
            </a:r>
          </a:p>
          <a:p>
            <a:pPr marL="285750" indent="-285750" algn="just">
              <a:buFont typeface="Wingdings" panose="05000000000000000000" pitchFamily="2" charset="2"/>
              <a:buChar char="ü"/>
            </a:pPr>
            <a:r>
              <a:rPr lang="en-US" altLang="zh-CN" dirty="0" err="1">
                <a:latin typeface="Times New Roman" panose="02020603050405020304" pitchFamily="18" charset="0"/>
                <a:cs typeface="Times New Roman" panose="02020603050405020304" pitchFamily="18" charset="0"/>
              </a:rPr>
              <a:t>Yacc</a:t>
            </a:r>
            <a:r>
              <a:rPr lang="en-US" altLang="zh-CN" dirty="0">
                <a:latin typeface="Times New Roman" panose="02020603050405020304" pitchFamily="18" charset="0"/>
                <a:cs typeface="Times New Roman" panose="02020603050405020304" pitchFamily="18" charset="0"/>
              </a:rPr>
              <a:t> some times meet different problem when we use the instruction “bison” and </a:t>
            </a:r>
            <a:r>
              <a:rPr lang="en-US" altLang="zh-CN" dirty="0" err="1">
                <a:latin typeface="Times New Roman" panose="02020603050405020304" pitchFamily="18" charset="0"/>
                <a:cs typeface="Times New Roman" panose="02020603050405020304" pitchFamily="18" charset="0"/>
              </a:rPr>
              <a:t>gcc</a:t>
            </a:r>
            <a:r>
              <a:rPr lang="en-US" altLang="zh-CN" dirty="0">
                <a:latin typeface="Times New Roman" panose="02020603050405020304" pitchFamily="18" charset="0"/>
                <a:cs typeface="Times New Roman" panose="02020603050405020304" pitchFamily="18" charset="0"/>
              </a:rPr>
              <a:t> to make a executable file.</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5717780"/>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36FE380-0A40-1DF7-DA05-02499F06B96A}"/>
              </a:ext>
            </a:extLst>
          </p:cNvPr>
          <p:cNvSpPr txBox="1"/>
          <p:nvPr/>
        </p:nvSpPr>
        <p:spPr>
          <a:xfrm>
            <a:off x="458400" y="297000"/>
            <a:ext cx="2296800" cy="400110"/>
          </a:xfrm>
          <a:prstGeom prst="rect">
            <a:avLst/>
          </a:prstGeom>
          <a:noFill/>
        </p:spPr>
        <p:txBody>
          <a:bodyPr wrap="square" rtlCol="0">
            <a:spAutoFit/>
          </a:bodyPr>
          <a:lstStyle/>
          <a:p>
            <a:r>
              <a:rPr lang="en-US" altLang="zh-CN" sz="2000" dirty="0">
                <a:latin typeface="Lucida Handwriting" panose="03010101010101010101" pitchFamily="66" charset="0"/>
                <a:cs typeface="Aharoni" panose="02010803020104030203" pitchFamily="2" charset="-79"/>
              </a:rPr>
              <a:t>Preparations</a:t>
            </a:r>
            <a:r>
              <a:rPr lang="zh-CN" altLang="en-US" dirty="0"/>
              <a:t>：</a:t>
            </a:r>
          </a:p>
        </p:txBody>
      </p:sp>
      <p:pic>
        <p:nvPicPr>
          <p:cNvPr id="10" name="图片 9">
            <a:extLst>
              <a:ext uri="{FF2B5EF4-FFF2-40B4-BE49-F238E27FC236}">
                <a16:creationId xmlns:a16="http://schemas.microsoft.com/office/drawing/2014/main" id="{DF61F7E3-43C0-5532-580C-C58F2884EEEC}"/>
              </a:ext>
            </a:extLst>
          </p:cNvPr>
          <p:cNvPicPr>
            <a:picLocks noChangeAspect="1"/>
          </p:cNvPicPr>
          <p:nvPr/>
        </p:nvPicPr>
        <p:blipFill>
          <a:blip r:embed="rId2"/>
          <a:stretch>
            <a:fillRect/>
          </a:stretch>
        </p:blipFill>
        <p:spPr>
          <a:xfrm>
            <a:off x="2755200" y="509778"/>
            <a:ext cx="5760720" cy="5838444"/>
          </a:xfrm>
          <a:prstGeom prst="rect">
            <a:avLst/>
          </a:prstGeom>
        </p:spPr>
      </p:pic>
    </p:spTree>
    <p:extLst>
      <p:ext uri="{BB962C8B-B14F-4D97-AF65-F5344CB8AC3E}">
        <p14:creationId xmlns:p14="http://schemas.microsoft.com/office/powerpoint/2010/main" val="24928973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custDataLst>
              <p:tags r:id="rId2"/>
            </p:custDataLst>
          </p:nvPr>
        </p:nvPicPr>
        <p:blipFill>
          <a:blip r:embed="rId5">
            <a:extLst>
              <a:ext uri="{BEBA8EAE-BF5A-486C-A8C5-ECC9F3942E4B}">
                <a14:imgProps xmlns:a14="http://schemas.microsoft.com/office/drawing/2010/main">
                  <a14:imgLayer r:embed="rId6">
                    <a14:imgEffect>
                      <a14:artisticFilmGrain trans="60000" grainSize="10"/>
                    </a14:imgEffect>
                  </a14:imgLayer>
                </a14:imgProps>
              </a:ext>
            </a:extLst>
          </a:blip>
          <a:stretch>
            <a:fillRect/>
          </a:stretch>
        </p:blipFill>
        <p:spPr>
          <a:xfrm>
            <a:off x="346445" y="-931"/>
            <a:ext cx="11845555" cy="6858594"/>
          </a:xfrm>
          <a:prstGeom prst="rect">
            <a:avLst/>
          </a:prstGeom>
        </p:spPr>
      </p:pic>
      <p:sp>
        <p:nvSpPr>
          <p:cNvPr id="58" name="任意多边形 57"/>
          <p:cNvSpPr/>
          <p:nvPr/>
        </p:nvSpPr>
        <p:spPr>
          <a:xfrm>
            <a:off x="7559676" y="-930"/>
            <a:ext cx="4840605" cy="6858931"/>
          </a:xfrm>
          <a:custGeom>
            <a:avLst/>
            <a:gdLst>
              <a:gd name="connsiteX0" fmla="*/ 1820905 w 4840605"/>
              <a:gd name="connsiteY0" fmla="*/ 0 h 6858931"/>
              <a:gd name="connsiteX1" fmla="*/ 4840605 w 4840605"/>
              <a:gd name="connsiteY1" fmla="*/ 0 h 6858931"/>
              <a:gd name="connsiteX2" fmla="*/ 4840605 w 4840605"/>
              <a:gd name="connsiteY2" fmla="*/ 6858931 h 6858931"/>
              <a:gd name="connsiteX3" fmla="*/ 1642521 w 4840605"/>
              <a:gd name="connsiteY3" fmla="*/ 6858931 h 6858931"/>
              <a:gd name="connsiteX4" fmla="*/ 1580594 w 4840605"/>
              <a:gd name="connsiteY4" fmla="*/ 6810800 h 6858931"/>
              <a:gd name="connsiteX5" fmla="*/ 0 w 4840605"/>
              <a:gd name="connsiteY5" fmla="*/ 3495971 h 6858931"/>
              <a:gd name="connsiteX6" fmla="*/ 1744674 w 4840605"/>
              <a:gd name="connsiteY6" fmla="*/ 53614 h 685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40605" h="6858931">
                <a:moveTo>
                  <a:pt x="1820905" y="0"/>
                </a:moveTo>
                <a:lnTo>
                  <a:pt x="4840605" y="0"/>
                </a:lnTo>
                <a:lnTo>
                  <a:pt x="4840605" y="6858931"/>
                </a:lnTo>
                <a:lnTo>
                  <a:pt x="1642521" y="6858931"/>
                </a:lnTo>
                <a:lnTo>
                  <a:pt x="1580594" y="6810800"/>
                </a:lnTo>
                <a:cubicBezTo>
                  <a:pt x="615286" y="6022892"/>
                  <a:pt x="0" y="4830497"/>
                  <a:pt x="0" y="3495971"/>
                </a:cubicBezTo>
                <a:cubicBezTo>
                  <a:pt x="0" y="2087305"/>
                  <a:pt x="685550" y="837001"/>
                  <a:pt x="1744674" y="53614"/>
                </a:cubicBezTo>
                <a:close/>
              </a:path>
            </a:pathLst>
          </a:custGeom>
          <a:pattFill prst="pct5">
            <a:fgClr>
              <a:schemeClr val="bg1"/>
            </a:fgClr>
            <a:bgClr>
              <a:schemeClr val="accent1"/>
            </a:bgClr>
          </a:patt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50" name="矩形 49"/>
          <p:cNvSpPr/>
          <p:nvPr/>
        </p:nvSpPr>
        <p:spPr>
          <a:xfrm>
            <a:off x="-1" y="-931"/>
            <a:ext cx="471805" cy="68589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7" name="组合 46"/>
          <p:cNvGrpSpPr/>
          <p:nvPr/>
        </p:nvGrpSpPr>
        <p:grpSpPr>
          <a:xfrm>
            <a:off x="-26894" y="0"/>
            <a:ext cx="498699" cy="6857999"/>
            <a:chOff x="-26894" y="1268"/>
            <a:chExt cx="498699" cy="6870702"/>
          </a:xfrm>
        </p:grpSpPr>
        <p:sp>
          <p:nvSpPr>
            <p:cNvPr id="48" name="矩形 47"/>
            <p:cNvSpPr/>
            <p:nvPr/>
          </p:nvSpPr>
          <p:spPr>
            <a:xfrm rot="16200000">
              <a:off x="-1695212" y="1671080"/>
              <a:ext cx="3836829" cy="497205"/>
            </a:xfrm>
            <a:prstGeom prst="rect">
              <a:avLst/>
            </a:prstGeom>
            <a:blipFill rotWithShape="1">
              <a:blip r:embed="rId7">
                <a:alphaModFix amt="5000"/>
              </a:blip>
              <a:srcRect/>
              <a:stretch>
                <a:fillRect t="-248532" r="-3058" b="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矩形 48"/>
            <p:cNvSpPr/>
            <p:nvPr/>
          </p:nvSpPr>
          <p:spPr>
            <a:xfrm rot="16200000">
              <a:off x="-1295694" y="5105628"/>
              <a:ext cx="3035142" cy="497541"/>
            </a:xfrm>
            <a:prstGeom prst="rect">
              <a:avLst/>
            </a:prstGeom>
            <a:blipFill rotWithShape="1">
              <a:blip r:embed="rId7">
                <a:alphaModFix amt="5000"/>
              </a:blip>
              <a:srcRect/>
              <a:stretch>
                <a:fillRect l="-30279" t="-248063" r="-1" b="-23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60" name="任意多边形 59"/>
          <p:cNvSpPr/>
          <p:nvPr/>
        </p:nvSpPr>
        <p:spPr>
          <a:xfrm>
            <a:off x="10268585" y="2292344"/>
            <a:ext cx="2131695" cy="4565656"/>
          </a:xfrm>
          <a:custGeom>
            <a:avLst/>
            <a:gdLst>
              <a:gd name="connsiteX0" fmla="*/ 2131695 w 2131695"/>
              <a:gd name="connsiteY0" fmla="*/ 0 h 4565656"/>
              <a:gd name="connsiteX1" fmla="*/ 2131695 w 2131695"/>
              <a:gd name="connsiteY1" fmla="*/ 4565656 h 4565656"/>
              <a:gd name="connsiteX2" fmla="*/ 183391 w 2131695"/>
              <a:gd name="connsiteY2" fmla="*/ 4565656 h 4565656"/>
              <a:gd name="connsiteX3" fmla="*/ 156117 w 2131695"/>
              <a:gd name="connsiteY3" fmla="*/ 4486736 h 4565656"/>
              <a:gd name="connsiteX4" fmla="*/ 0 w 2131695"/>
              <a:gd name="connsiteY4" fmla="*/ 3393129 h 4565656"/>
              <a:gd name="connsiteX5" fmla="*/ 2120845 w 2131695"/>
              <a:gd name="connsiteY5" fmla="*/ 4531 h 456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1695" h="4565656">
                <a:moveTo>
                  <a:pt x="2131695" y="0"/>
                </a:moveTo>
                <a:lnTo>
                  <a:pt x="2131695" y="4565656"/>
                </a:lnTo>
                <a:lnTo>
                  <a:pt x="183391" y="4565656"/>
                </a:lnTo>
                <a:lnTo>
                  <a:pt x="156117" y="4486736"/>
                </a:lnTo>
                <a:cubicBezTo>
                  <a:pt x="54657" y="4141266"/>
                  <a:pt x="0" y="3773957"/>
                  <a:pt x="0" y="3393129"/>
                </a:cubicBezTo>
                <a:cubicBezTo>
                  <a:pt x="0" y="1869816"/>
                  <a:pt x="874513" y="562821"/>
                  <a:pt x="2120845" y="453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9" name="椭圆 8"/>
          <p:cNvSpPr/>
          <p:nvPr/>
        </p:nvSpPr>
        <p:spPr>
          <a:xfrm>
            <a:off x="281305" y="4070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281305" y="103568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281305" y="164528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281305" y="22739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a:off x="281305" y="29216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p:cNvSpPr/>
          <p:nvPr/>
        </p:nvSpPr>
        <p:spPr>
          <a:xfrm>
            <a:off x="281305" y="35312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p:cNvSpPr/>
          <p:nvPr/>
        </p:nvSpPr>
        <p:spPr>
          <a:xfrm>
            <a:off x="281305" y="41408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p:cNvSpPr/>
          <p:nvPr/>
        </p:nvSpPr>
        <p:spPr>
          <a:xfrm>
            <a:off x="281305" y="5426710"/>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36" name="椭圆 35"/>
          <p:cNvSpPr/>
          <p:nvPr/>
        </p:nvSpPr>
        <p:spPr>
          <a:xfrm>
            <a:off x="281305" y="602678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281305" y="4784090"/>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椭圆 40"/>
          <p:cNvSpPr/>
          <p:nvPr/>
        </p:nvSpPr>
        <p:spPr>
          <a:xfrm>
            <a:off x="311785" y="44323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F0202"/>
              </a:solidFill>
              <a:cs typeface="+mn-ea"/>
              <a:sym typeface="+mn-lt"/>
            </a:endParaRPr>
          </a:p>
        </p:txBody>
      </p:sp>
      <p:sp>
        <p:nvSpPr>
          <p:cNvPr id="14" name="椭圆 13"/>
          <p:cNvSpPr/>
          <p:nvPr/>
        </p:nvSpPr>
        <p:spPr>
          <a:xfrm>
            <a:off x="320040" y="1073150"/>
            <a:ext cx="309880" cy="322580"/>
          </a:xfrm>
          <a:prstGeom prst="ellipse">
            <a:avLst/>
          </a:prstGeom>
          <a:solidFill>
            <a:srgbClr val="E5E5E5"/>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p:cNvSpPr/>
          <p:nvPr/>
        </p:nvSpPr>
        <p:spPr>
          <a:xfrm>
            <a:off x="316230" y="1684655"/>
            <a:ext cx="309880" cy="322580"/>
          </a:xfrm>
          <a:prstGeom prst="ellipse">
            <a:avLst/>
          </a:prstGeom>
          <a:solidFill>
            <a:schemeClr val="accent5"/>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p:cNvSpPr/>
          <p:nvPr/>
        </p:nvSpPr>
        <p:spPr>
          <a:xfrm>
            <a:off x="318770" y="230949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p:cNvSpPr/>
          <p:nvPr/>
        </p:nvSpPr>
        <p:spPr>
          <a:xfrm>
            <a:off x="315595" y="295529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p:cNvSpPr/>
          <p:nvPr/>
        </p:nvSpPr>
        <p:spPr>
          <a:xfrm>
            <a:off x="315595" y="356679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p:cNvSpPr/>
          <p:nvPr/>
        </p:nvSpPr>
        <p:spPr>
          <a:xfrm>
            <a:off x="314325" y="417830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cs typeface="+mn-ea"/>
              <a:sym typeface="+mn-lt"/>
            </a:endParaRPr>
          </a:p>
        </p:txBody>
      </p:sp>
      <p:sp>
        <p:nvSpPr>
          <p:cNvPr id="54" name="椭圆 53"/>
          <p:cNvSpPr/>
          <p:nvPr/>
        </p:nvSpPr>
        <p:spPr>
          <a:xfrm>
            <a:off x="313690" y="481838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cs typeface="+mn-ea"/>
              <a:sym typeface="+mn-lt"/>
            </a:endParaRPr>
          </a:p>
        </p:txBody>
      </p:sp>
      <p:sp>
        <p:nvSpPr>
          <p:cNvPr id="21" name="椭圆 20"/>
          <p:cNvSpPr/>
          <p:nvPr/>
        </p:nvSpPr>
        <p:spPr>
          <a:xfrm>
            <a:off x="315595" y="546163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椭圆 21"/>
          <p:cNvSpPr/>
          <p:nvPr/>
        </p:nvSpPr>
        <p:spPr>
          <a:xfrm>
            <a:off x="313690" y="606361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cs typeface="+mn-ea"/>
              <a:sym typeface="+mn-lt"/>
            </a:endParaRPr>
          </a:p>
        </p:txBody>
      </p:sp>
      <p:sp>
        <p:nvSpPr>
          <p:cNvPr id="23" name="文本框 22"/>
          <p:cNvSpPr txBox="1"/>
          <p:nvPr/>
        </p:nvSpPr>
        <p:spPr>
          <a:xfrm>
            <a:off x="324168" y="109124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dirty="0">
                <a:solidFill>
                  <a:schemeClr val="bg1"/>
                </a:solidFill>
                <a:cs typeface="+mn-ea"/>
                <a:sym typeface="+mn-lt"/>
              </a:rPr>
              <a:t>0</a:t>
            </a:r>
          </a:p>
        </p:txBody>
      </p:sp>
      <p:sp>
        <p:nvSpPr>
          <p:cNvPr id="24" name="文本框 23"/>
          <p:cNvSpPr txBox="1"/>
          <p:nvPr/>
        </p:nvSpPr>
        <p:spPr>
          <a:xfrm>
            <a:off x="349568" y="1707833"/>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dirty="0">
                <a:solidFill>
                  <a:schemeClr val="bg1"/>
                </a:solidFill>
                <a:cs typeface="+mn-ea"/>
                <a:sym typeface="+mn-lt"/>
              </a:rPr>
              <a:t>1</a:t>
            </a:r>
          </a:p>
        </p:txBody>
      </p:sp>
      <p:sp>
        <p:nvSpPr>
          <p:cNvPr id="25" name="文本框 24"/>
          <p:cNvSpPr txBox="1"/>
          <p:nvPr/>
        </p:nvSpPr>
        <p:spPr>
          <a:xfrm>
            <a:off x="324168" y="232441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dirty="0">
                <a:solidFill>
                  <a:schemeClr val="bg1"/>
                </a:solidFill>
                <a:cs typeface="+mn-ea"/>
                <a:sym typeface="+mn-lt"/>
              </a:rPr>
              <a:t>2</a:t>
            </a:r>
          </a:p>
        </p:txBody>
      </p:sp>
      <p:sp>
        <p:nvSpPr>
          <p:cNvPr id="26" name="文本框 25"/>
          <p:cNvSpPr txBox="1"/>
          <p:nvPr/>
        </p:nvSpPr>
        <p:spPr>
          <a:xfrm>
            <a:off x="324168" y="358679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a:solidFill>
                  <a:schemeClr val="bg1"/>
                </a:solidFill>
                <a:cs typeface="+mn-ea"/>
                <a:sym typeface="+mn-lt"/>
              </a:rPr>
              <a:t>4</a:t>
            </a:r>
          </a:p>
        </p:txBody>
      </p:sp>
      <p:sp>
        <p:nvSpPr>
          <p:cNvPr id="27" name="文本框 26"/>
          <p:cNvSpPr txBox="1"/>
          <p:nvPr/>
        </p:nvSpPr>
        <p:spPr>
          <a:xfrm>
            <a:off x="324168" y="420274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a:solidFill>
                  <a:schemeClr val="bg1"/>
                </a:solidFill>
                <a:cs typeface="+mn-ea"/>
                <a:sym typeface="+mn-lt"/>
              </a:rPr>
              <a:t>5</a:t>
            </a:r>
          </a:p>
        </p:txBody>
      </p:sp>
      <p:sp>
        <p:nvSpPr>
          <p:cNvPr id="28" name="文本框 27"/>
          <p:cNvSpPr txBox="1"/>
          <p:nvPr/>
        </p:nvSpPr>
        <p:spPr>
          <a:xfrm>
            <a:off x="324168" y="483901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a:solidFill>
                  <a:schemeClr val="bg1"/>
                </a:solidFill>
                <a:cs typeface="+mn-ea"/>
                <a:sym typeface="+mn-lt"/>
              </a:rPr>
              <a:t>6</a:t>
            </a:r>
          </a:p>
        </p:txBody>
      </p:sp>
      <p:sp>
        <p:nvSpPr>
          <p:cNvPr id="29" name="文本框 28"/>
          <p:cNvSpPr txBox="1"/>
          <p:nvPr/>
        </p:nvSpPr>
        <p:spPr>
          <a:xfrm>
            <a:off x="324168" y="5487353"/>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a:solidFill>
                  <a:schemeClr val="bg1"/>
                </a:solidFill>
                <a:cs typeface="+mn-ea"/>
                <a:sym typeface="+mn-lt"/>
              </a:rPr>
              <a:t>7</a:t>
            </a:r>
          </a:p>
        </p:txBody>
      </p:sp>
      <p:sp>
        <p:nvSpPr>
          <p:cNvPr id="32" name="文本框 31"/>
          <p:cNvSpPr txBox="1"/>
          <p:nvPr/>
        </p:nvSpPr>
        <p:spPr>
          <a:xfrm>
            <a:off x="324168" y="297084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dirty="0">
                <a:solidFill>
                  <a:schemeClr val="bg1"/>
                </a:solidFill>
                <a:cs typeface="+mn-ea"/>
                <a:sym typeface="+mn-lt"/>
              </a:rPr>
              <a:t>3</a:t>
            </a:r>
          </a:p>
        </p:txBody>
      </p:sp>
      <p:sp>
        <p:nvSpPr>
          <p:cNvPr id="83" name="文本框 82"/>
          <p:cNvSpPr txBox="1"/>
          <p:nvPr/>
        </p:nvSpPr>
        <p:spPr>
          <a:xfrm>
            <a:off x="690399" y="53539"/>
            <a:ext cx="8202766" cy="1524200"/>
          </a:xfrm>
          <a:prstGeom prst="rect">
            <a:avLst/>
          </a:prstGeom>
          <a:noFill/>
        </p:spPr>
        <p:txBody>
          <a:bodyPr wrap="square" rtlCol="0">
            <a:spAutoFit/>
          </a:bodyPr>
          <a:lstStyle/>
          <a:p>
            <a:pPr algn="l" fontAlgn="auto">
              <a:lnSpc>
                <a:spcPct val="110000"/>
              </a:lnSpc>
              <a:spcBef>
                <a:spcPts val="0"/>
              </a:spcBef>
              <a:spcAft>
                <a:spcPts val="0"/>
              </a:spcAft>
              <a:buClrTx/>
              <a:buSzTx/>
              <a:buFontTx/>
            </a:pPr>
            <a:r>
              <a:rPr lang="en-US" altLang="zh-CN" sz="4400" b="1" dirty="0" err="1">
                <a:solidFill>
                  <a:schemeClr val="accent1"/>
                </a:solidFill>
                <a:cs typeface="+mn-ea"/>
                <a:sym typeface="+mn-lt"/>
              </a:rPr>
              <a:t>Flex+BISON</a:t>
            </a:r>
            <a:r>
              <a:rPr lang="en-US" altLang="zh-CN" sz="4400" b="1" dirty="0">
                <a:solidFill>
                  <a:schemeClr val="accent1"/>
                </a:solidFill>
                <a:cs typeface="+mn-ea"/>
                <a:sym typeface="+mn-lt"/>
              </a:rPr>
              <a:t> </a:t>
            </a:r>
          </a:p>
          <a:p>
            <a:pPr algn="l" fontAlgn="auto">
              <a:lnSpc>
                <a:spcPct val="110000"/>
              </a:lnSpc>
              <a:spcBef>
                <a:spcPts val="0"/>
              </a:spcBef>
              <a:spcAft>
                <a:spcPts val="0"/>
              </a:spcAft>
              <a:buClrTx/>
              <a:buSzTx/>
              <a:buFontTx/>
            </a:pPr>
            <a:r>
              <a:rPr lang="en-US" altLang="zh-CN" sz="4400" b="1" dirty="0">
                <a:solidFill>
                  <a:schemeClr val="accent1"/>
                </a:solidFill>
                <a:cs typeface="+mn-ea"/>
                <a:sym typeface="+mn-lt"/>
              </a:rPr>
              <a:t>automatic Compiler</a:t>
            </a:r>
            <a:endParaRPr lang="zh-CN" altLang="en-US" sz="4400" b="1" dirty="0">
              <a:solidFill>
                <a:schemeClr val="accent1"/>
              </a:solidFill>
              <a:cs typeface="+mn-ea"/>
              <a:sym typeface="+mn-lt"/>
            </a:endParaRPr>
          </a:p>
        </p:txBody>
      </p:sp>
      <p:sp>
        <p:nvSpPr>
          <p:cNvPr id="84" name="椭圆 83"/>
          <p:cNvSpPr/>
          <p:nvPr/>
        </p:nvSpPr>
        <p:spPr>
          <a:xfrm>
            <a:off x="6420099" y="2671648"/>
            <a:ext cx="2220151" cy="2029460"/>
          </a:xfrm>
          <a:prstGeom prst="ellipse">
            <a:avLst/>
          </a:prstGeom>
          <a:solidFill>
            <a:schemeClr val="bg1"/>
          </a:solidFill>
          <a:ln>
            <a:noFill/>
          </a:ln>
          <a:effectLst>
            <a:outerShdw blurRad="635000" dist="2286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椭圆 84"/>
          <p:cNvSpPr/>
          <p:nvPr/>
        </p:nvSpPr>
        <p:spPr>
          <a:xfrm>
            <a:off x="6316354" y="2326525"/>
            <a:ext cx="2399035" cy="2393315"/>
          </a:xfrm>
          <a:prstGeom prst="ellipse">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椭圆 85"/>
          <p:cNvSpPr/>
          <p:nvPr/>
        </p:nvSpPr>
        <p:spPr>
          <a:xfrm rot="16200000">
            <a:off x="6314440" y="2329815"/>
            <a:ext cx="2362835" cy="2357120"/>
          </a:xfrm>
          <a:prstGeom prst="ellipse">
            <a:avLst/>
          </a:prstGeom>
          <a:blipFill dpi="0" rotWithShape="1">
            <a:blip r:embed="rId7">
              <a:alphaModFix amt="2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mn-ea"/>
              <a:sym typeface="+mn-lt"/>
            </a:endParaRPr>
          </a:p>
        </p:txBody>
      </p:sp>
      <p:sp>
        <p:nvSpPr>
          <p:cNvPr id="88" name="文本框 87"/>
          <p:cNvSpPr txBox="1"/>
          <p:nvPr/>
        </p:nvSpPr>
        <p:spPr>
          <a:xfrm>
            <a:off x="6591935" y="4055745"/>
            <a:ext cx="1531188" cy="338554"/>
          </a:xfrm>
          <a:prstGeom prst="rect">
            <a:avLst/>
          </a:prstGeom>
          <a:noFill/>
        </p:spPr>
        <p:txBody>
          <a:bodyPr wrap="none" rtlCol="0">
            <a:spAutoFit/>
          </a:bodyPr>
          <a:lstStyle/>
          <a:p>
            <a:r>
              <a:rPr lang="en-US" altLang="zh-CN" sz="1600" dirty="0">
                <a:solidFill>
                  <a:schemeClr val="accent1"/>
                </a:solidFill>
                <a:cs typeface="+mn-ea"/>
                <a:sym typeface="+mn-lt"/>
              </a:rPr>
              <a:t>——part 1——</a:t>
            </a:r>
          </a:p>
        </p:txBody>
      </p:sp>
      <p:sp>
        <p:nvSpPr>
          <p:cNvPr id="90" name="文本框 89"/>
          <p:cNvSpPr txBox="1"/>
          <p:nvPr/>
        </p:nvSpPr>
        <p:spPr>
          <a:xfrm>
            <a:off x="6815455" y="2487295"/>
            <a:ext cx="1402080" cy="1568450"/>
          </a:xfrm>
          <a:prstGeom prst="rect">
            <a:avLst/>
          </a:prstGeom>
          <a:noFill/>
          <a:effectLst>
            <a:outerShdw blurRad="228600" dist="101600" dir="2700000" algn="tl" rotWithShape="0">
              <a:prstClr val="black">
                <a:alpha val="16000"/>
              </a:prstClr>
            </a:outerShdw>
          </a:effectLst>
        </p:spPr>
        <p:txBody>
          <a:bodyPr wrap="none" rtlCol="0">
            <a:spAutoFit/>
          </a:bodyPr>
          <a:lstStyle/>
          <a:p>
            <a:r>
              <a:rPr lang="zh-CN" altLang="en-US" sz="9600" b="1" dirty="0">
                <a:solidFill>
                  <a:schemeClr val="accent1"/>
                </a:solidFill>
                <a:cs typeface="+mn-ea"/>
                <a:sym typeface="+mn-lt"/>
              </a:rPr>
              <a:t>壹</a:t>
            </a:r>
          </a:p>
        </p:txBody>
      </p:sp>
      <p:sp>
        <p:nvSpPr>
          <p:cNvPr id="91" name="文本框 90"/>
          <p:cNvSpPr txBox="1"/>
          <p:nvPr/>
        </p:nvSpPr>
        <p:spPr>
          <a:xfrm>
            <a:off x="1722120" y="3103245"/>
            <a:ext cx="4083169" cy="646331"/>
          </a:xfrm>
          <a:prstGeom prst="rect">
            <a:avLst/>
          </a:prstGeom>
          <a:noFill/>
        </p:spPr>
        <p:txBody>
          <a:bodyPr wrap="none" rtlCol="0">
            <a:spAutoFit/>
          </a:bodyPr>
          <a:lstStyle/>
          <a:p>
            <a:r>
              <a:rPr lang="en-US" altLang="zh-CN" sz="3600" dirty="0">
                <a:solidFill>
                  <a:schemeClr val="accent1"/>
                </a:solidFill>
                <a:cs typeface="+mn-ea"/>
                <a:sym typeface="+mn-lt"/>
              </a:rPr>
              <a:t>——</a:t>
            </a:r>
            <a:r>
              <a:rPr lang="en-US" altLang="zh-CN" sz="3600" b="1" dirty="0">
                <a:solidFill>
                  <a:schemeClr val="accent1"/>
                </a:solidFill>
                <a:cs typeface="+mn-ea"/>
                <a:sym typeface="+mn-lt"/>
              </a:rPr>
              <a:t>by </a:t>
            </a:r>
            <a:r>
              <a:rPr lang="zh-CN" altLang="en-US" sz="3600" b="1" dirty="0">
                <a:solidFill>
                  <a:schemeClr val="accent1"/>
                </a:solidFill>
                <a:cs typeface="+mn-ea"/>
                <a:sym typeface="+mn-lt"/>
              </a:rPr>
              <a:t>谭演锋</a:t>
            </a:r>
            <a:r>
              <a:rPr lang="en-US" altLang="zh-CN" sz="3600" dirty="0">
                <a:solidFill>
                  <a:schemeClr val="accent1"/>
                </a:solidFill>
                <a:cs typeface="+mn-ea"/>
                <a:sym typeface="+mn-lt"/>
              </a:rPr>
              <a:t>——</a:t>
            </a:r>
          </a:p>
        </p:txBody>
      </p:sp>
    </p:spTree>
    <p:custDataLst>
      <p:tags r:id="rId1"/>
    </p:custData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 y="-931"/>
            <a:ext cx="471805" cy="68589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4" name="组合 53"/>
          <p:cNvGrpSpPr/>
          <p:nvPr/>
        </p:nvGrpSpPr>
        <p:grpSpPr>
          <a:xfrm>
            <a:off x="-26894" y="0"/>
            <a:ext cx="498699" cy="6857999"/>
            <a:chOff x="-26894" y="1268"/>
            <a:chExt cx="498699" cy="6870702"/>
          </a:xfrm>
        </p:grpSpPr>
        <p:sp>
          <p:nvSpPr>
            <p:cNvPr id="56" name="矩形 55"/>
            <p:cNvSpPr/>
            <p:nvPr/>
          </p:nvSpPr>
          <p:spPr>
            <a:xfrm rot="16200000">
              <a:off x="-1695212" y="1671080"/>
              <a:ext cx="3836829" cy="497205"/>
            </a:xfrm>
            <a:prstGeom prst="rect">
              <a:avLst/>
            </a:prstGeom>
            <a:blipFill rotWithShape="1">
              <a:blip r:embed="rId3">
                <a:alphaModFix amt="5000"/>
              </a:blip>
              <a:srcRect/>
              <a:stretch>
                <a:fillRect t="-248532" r="-3058" b="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矩形 56"/>
            <p:cNvSpPr/>
            <p:nvPr/>
          </p:nvSpPr>
          <p:spPr>
            <a:xfrm rot="16200000">
              <a:off x="-1295694" y="5105628"/>
              <a:ext cx="3035142" cy="497541"/>
            </a:xfrm>
            <a:prstGeom prst="rect">
              <a:avLst/>
            </a:prstGeom>
            <a:blipFill rotWithShape="1">
              <a:blip r:embed="rId3">
                <a:alphaModFix amt="5000"/>
              </a:blip>
              <a:srcRect/>
              <a:stretch>
                <a:fillRect l="-30279" t="-248063" r="-1" b="-23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4" name="椭圆 43"/>
          <p:cNvSpPr/>
          <p:nvPr/>
        </p:nvSpPr>
        <p:spPr>
          <a:xfrm>
            <a:off x="281305" y="4070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281305" y="103568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p:cNvSpPr/>
          <p:nvPr/>
        </p:nvSpPr>
        <p:spPr>
          <a:xfrm>
            <a:off x="281305" y="164528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p:cNvSpPr/>
          <p:nvPr/>
        </p:nvSpPr>
        <p:spPr>
          <a:xfrm>
            <a:off x="281305" y="22739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p:cNvSpPr/>
          <p:nvPr/>
        </p:nvSpPr>
        <p:spPr>
          <a:xfrm>
            <a:off x="281305" y="29216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p:cNvSpPr/>
          <p:nvPr/>
        </p:nvSpPr>
        <p:spPr>
          <a:xfrm>
            <a:off x="281305" y="35312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p:cNvSpPr/>
          <p:nvPr/>
        </p:nvSpPr>
        <p:spPr>
          <a:xfrm>
            <a:off x="281305" y="41408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p:cNvSpPr/>
          <p:nvPr/>
        </p:nvSpPr>
        <p:spPr>
          <a:xfrm>
            <a:off x="281305" y="5426710"/>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65" name="椭圆 64"/>
          <p:cNvSpPr/>
          <p:nvPr/>
        </p:nvSpPr>
        <p:spPr>
          <a:xfrm>
            <a:off x="281305" y="602678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p:cNvSpPr/>
          <p:nvPr/>
        </p:nvSpPr>
        <p:spPr>
          <a:xfrm>
            <a:off x="281305" y="4784090"/>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p:cNvSpPr/>
          <p:nvPr/>
        </p:nvSpPr>
        <p:spPr>
          <a:xfrm>
            <a:off x="311785" y="44323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F0202"/>
              </a:solidFill>
              <a:cs typeface="+mn-ea"/>
              <a:sym typeface="+mn-lt"/>
            </a:endParaRPr>
          </a:p>
        </p:txBody>
      </p:sp>
      <p:sp>
        <p:nvSpPr>
          <p:cNvPr id="69" name="椭圆 68"/>
          <p:cNvSpPr/>
          <p:nvPr/>
        </p:nvSpPr>
        <p:spPr>
          <a:xfrm>
            <a:off x="320040" y="1073150"/>
            <a:ext cx="309880" cy="322580"/>
          </a:xfrm>
          <a:prstGeom prst="ellipse">
            <a:avLst/>
          </a:prstGeom>
          <a:solidFill>
            <a:srgbClr val="E5E5E5"/>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p:cNvSpPr/>
          <p:nvPr/>
        </p:nvSpPr>
        <p:spPr>
          <a:xfrm>
            <a:off x="316230" y="1684655"/>
            <a:ext cx="309880" cy="322580"/>
          </a:xfrm>
          <a:prstGeom prst="ellipse">
            <a:avLst/>
          </a:prstGeom>
          <a:solidFill>
            <a:schemeClr val="accent5"/>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p:cNvSpPr/>
          <p:nvPr/>
        </p:nvSpPr>
        <p:spPr>
          <a:xfrm>
            <a:off x="318770" y="230949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p:cNvSpPr/>
          <p:nvPr/>
        </p:nvSpPr>
        <p:spPr>
          <a:xfrm>
            <a:off x="315595" y="295529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p:cNvSpPr/>
          <p:nvPr/>
        </p:nvSpPr>
        <p:spPr>
          <a:xfrm>
            <a:off x="315595" y="356679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p:cNvSpPr/>
          <p:nvPr/>
        </p:nvSpPr>
        <p:spPr>
          <a:xfrm>
            <a:off x="314325" y="417830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cs typeface="+mn-ea"/>
              <a:sym typeface="+mn-lt"/>
            </a:endParaRPr>
          </a:p>
        </p:txBody>
      </p:sp>
      <p:sp>
        <p:nvSpPr>
          <p:cNvPr id="78" name="椭圆 77"/>
          <p:cNvSpPr/>
          <p:nvPr/>
        </p:nvSpPr>
        <p:spPr>
          <a:xfrm>
            <a:off x="313690" y="481838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cs typeface="+mn-ea"/>
              <a:sym typeface="+mn-lt"/>
            </a:endParaRPr>
          </a:p>
        </p:txBody>
      </p:sp>
      <p:sp>
        <p:nvSpPr>
          <p:cNvPr id="79" name="椭圆 78"/>
          <p:cNvSpPr/>
          <p:nvPr/>
        </p:nvSpPr>
        <p:spPr>
          <a:xfrm>
            <a:off x="315595" y="546163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p:cNvSpPr/>
          <p:nvPr/>
        </p:nvSpPr>
        <p:spPr>
          <a:xfrm>
            <a:off x="313690" y="606361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cs typeface="+mn-ea"/>
              <a:sym typeface="+mn-lt"/>
            </a:endParaRPr>
          </a:p>
        </p:txBody>
      </p:sp>
      <p:sp>
        <p:nvSpPr>
          <p:cNvPr id="81" name="文本框 80"/>
          <p:cNvSpPr txBox="1"/>
          <p:nvPr/>
        </p:nvSpPr>
        <p:spPr>
          <a:xfrm>
            <a:off x="324168" y="109124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dirty="0">
                <a:solidFill>
                  <a:schemeClr val="bg1"/>
                </a:solidFill>
                <a:cs typeface="+mn-ea"/>
                <a:sym typeface="+mn-lt"/>
              </a:rPr>
              <a:t>0</a:t>
            </a:r>
          </a:p>
        </p:txBody>
      </p:sp>
      <p:sp>
        <p:nvSpPr>
          <p:cNvPr id="82" name="文本框 81"/>
          <p:cNvSpPr txBox="1"/>
          <p:nvPr/>
        </p:nvSpPr>
        <p:spPr>
          <a:xfrm>
            <a:off x="343218" y="1707833"/>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dirty="0">
                <a:solidFill>
                  <a:schemeClr val="bg1"/>
                </a:solidFill>
                <a:cs typeface="+mn-ea"/>
                <a:sym typeface="+mn-lt"/>
              </a:rPr>
              <a:t>1</a:t>
            </a:r>
          </a:p>
        </p:txBody>
      </p:sp>
      <p:sp>
        <p:nvSpPr>
          <p:cNvPr id="83" name="文本框 82"/>
          <p:cNvSpPr txBox="1"/>
          <p:nvPr/>
        </p:nvSpPr>
        <p:spPr>
          <a:xfrm>
            <a:off x="324168" y="232441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dirty="0">
                <a:solidFill>
                  <a:schemeClr val="bg1"/>
                </a:solidFill>
                <a:cs typeface="+mn-ea"/>
                <a:sym typeface="+mn-lt"/>
              </a:rPr>
              <a:t>2</a:t>
            </a:r>
          </a:p>
        </p:txBody>
      </p:sp>
      <p:sp>
        <p:nvSpPr>
          <p:cNvPr id="84" name="文本框 83"/>
          <p:cNvSpPr txBox="1"/>
          <p:nvPr/>
        </p:nvSpPr>
        <p:spPr>
          <a:xfrm>
            <a:off x="324168" y="358679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a:solidFill>
                  <a:schemeClr val="bg1"/>
                </a:solidFill>
                <a:cs typeface="+mn-ea"/>
                <a:sym typeface="+mn-lt"/>
              </a:rPr>
              <a:t>4</a:t>
            </a:r>
          </a:p>
        </p:txBody>
      </p:sp>
      <p:sp>
        <p:nvSpPr>
          <p:cNvPr id="85" name="文本框 84"/>
          <p:cNvSpPr txBox="1"/>
          <p:nvPr/>
        </p:nvSpPr>
        <p:spPr>
          <a:xfrm>
            <a:off x="324168" y="420274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a:solidFill>
                  <a:schemeClr val="bg1"/>
                </a:solidFill>
                <a:cs typeface="+mn-ea"/>
                <a:sym typeface="+mn-lt"/>
              </a:rPr>
              <a:t>5</a:t>
            </a:r>
          </a:p>
        </p:txBody>
      </p:sp>
      <p:sp>
        <p:nvSpPr>
          <p:cNvPr id="86" name="文本框 85"/>
          <p:cNvSpPr txBox="1"/>
          <p:nvPr/>
        </p:nvSpPr>
        <p:spPr>
          <a:xfrm>
            <a:off x="324168" y="483901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a:solidFill>
                  <a:schemeClr val="bg1"/>
                </a:solidFill>
                <a:cs typeface="+mn-ea"/>
                <a:sym typeface="+mn-lt"/>
              </a:rPr>
              <a:t>6</a:t>
            </a:r>
          </a:p>
        </p:txBody>
      </p:sp>
      <p:sp>
        <p:nvSpPr>
          <p:cNvPr id="87" name="文本框 86"/>
          <p:cNvSpPr txBox="1"/>
          <p:nvPr/>
        </p:nvSpPr>
        <p:spPr>
          <a:xfrm>
            <a:off x="324168" y="5487353"/>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a:solidFill>
                  <a:schemeClr val="bg1"/>
                </a:solidFill>
                <a:cs typeface="+mn-ea"/>
                <a:sym typeface="+mn-lt"/>
              </a:rPr>
              <a:t>7</a:t>
            </a:r>
          </a:p>
        </p:txBody>
      </p:sp>
      <p:sp>
        <p:nvSpPr>
          <p:cNvPr id="88" name="文本框 87"/>
          <p:cNvSpPr txBox="1"/>
          <p:nvPr/>
        </p:nvSpPr>
        <p:spPr>
          <a:xfrm>
            <a:off x="324168" y="297084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dirty="0">
                <a:solidFill>
                  <a:schemeClr val="bg1"/>
                </a:solidFill>
                <a:cs typeface="+mn-ea"/>
                <a:sym typeface="+mn-lt"/>
              </a:rPr>
              <a:t>3</a:t>
            </a:r>
          </a:p>
        </p:txBody>
      </p:sp>
      <p:sp>
        <p:nvSpPr>
          <p:cNvPr id="4" name="文本框 3">
            <a:extLst>
              <a:ext uri="{FF2B5EF4-FFF2-40B4-BE49-F238E27FC236}">
                <a16:creationId xmlns:a16="http://schemas.microsoft.com/office/drawing/2014/main" id="{BE8B584B-668A-5F14-8637-012A995997E0}"/>
              </a:ext>
            </a:extLst>
          </p:cNvPr>
          <p:cNvSpPr txBox="1"/>
          <p:nvPr/>
        </p:nvSpPr>
        <p:spPr>
          <a:xfrm>
            <a:off x="614632" y="185017"/>
            <a:ext cx="4573730" cy="461665"/>
          </a:xfrm>
          <a:prstGeom prst="rect">
            <a:avLst/>
          </a:prstGeom>
          <a:noFill/>
        </p:spPr>
        <p:txBody>
          <a:bodyPr wrap="square" rtlCol="0">
            <a:spAutoFit/>
          </a:bodyPr>
          <a:lstStyle/>
          <a:p>
            <a:r>
              <a:rPr lang="en-US" altLang="zh-CN" sz="2400" b="1" dirty="0" err="1">
                <a:latin typeface="Times New Roman" panose="02020603050405020304" pitchFamily="18" charset="0"/>
                <a:cs typeface="Times New Roman" panose="02020603050405020304" pitchFamily="18" charset="0"/>
              </a:rPr>
              <a:t>Lexer&amp;Context-Free</a:t>
            </a:r>
            <a:r>
              <a:rPr lang="en-US" altLang="zh-CN" sz="2400" b="1" dirty="0">
                <a:latin typeface="Times New Roman" panose="02020603050405020304" pitchFamily="18" charset="0"/>
                <a:cs typeface="Times New Roman" panose="02020603050405020304" pitchFamily="18" charset="0"/>
              </a:rPr>
              <a:t> Grammar:</a:t>
            </a:r>
            <a:endParaRPr lang="zh-CN" altLang="en-US" sz="24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D071E8CD-D576-D6B7-F98D-EC276B548AD0}"/>
              </a:ext>
            </a:extLst>
          </p:cNvPr>
          <p:cNvSpPr txBox="1"/>
          <p:nvPr/>
        </p:nvSpPr>
        <p:spPr>
          <a:xfrm>
            <a:off x="833137" y="723980"/>
            <a:ext cx="11034695" cy="1754326"/>
          </a:xfrm>
          <a:prstGeom prst="rect">
            <a:avLst/>
          </a:prstGeom>
          <a:noFill/>
        </p:spPr>
        <p:txBody>
          <a:bodyPr wrap="square" rtlCol="0">
            <a:spAutoFit/>
          </a:bodyPr>
          <a:lstStyle/>
          <a:p>
            <a:r>
              <a:rPr lang="en-US" altLang="zh-CN" b="0" i="0" dirty="0">
                <a:solidFill>
                  <a:srgbClr val="1F2328"/>
                </a:solidFill>
                <a:effectLst/>
                <a:latin typeface="Times New Roman" panose="02020603050405020304" pitchFamily="18" charset="0"/>
                <a:cs typeface="Times New Roman" panose="02020603050405020304" pitchFamily="18" charset="0"/>
              </a:rPr>
              <a:t>The first step was to code the </a:t>
            </a:r>
            <a:r>
              <a:rPr lang="en-US" altLang="zh-CN" b="0" i="0" dirty="0" err="1">
                <a:solidFill>
                  <a:srgbClr val="1F2328"/>
                </a:solidFill>
                <a:effectLst/>
                <a:latin typeface="Times New Roman" panose="02020603050405020304" pitchFamily="18" charset="0"/>
                <a:cs typeface="Times New Roman" panose="02020603050405020304" pitchFamily="18" charset="0"/>
              </a:rPr>
              <a:t>lexer</a:t>
            </a:r>
            <a:r>
              <a:rPr lang="en-US" altLang="zh-CN" b="0" i="0" dirty="0">
                <a:solidFill>
                  <a:srgbClr val="1F2328"/>
                </a:solidFill>
                <a:effectLst/>
                <a:latin typeface="Times New Roman" panose="02020603050405020304" pitchFamily="18" charset="0"/>
                <a:cs typeface="Times New Roman" panose="02020603050405020304" pitchFamily="18" charset="0"/>
              </a:rPr>
              <a:t> file to take the stream of characters from the input programs and identify the tokens defined with the help of regular expressions. Next, the </a:t>
            </a:r>
            <a:r>
              <a:rPr lang="en-US" altLang="zh-CN" b="0" i="0" dirty="0" err="1">
                <a:solidFill>
                  <a:srgbClr val="1F2328"/>
                </a:solidFill>
                <a:effectLst/>
                <a:latin typeface="Times New Roman" panose="02020603050405020304" pitchFamily="18" charset="0"/>
                <a:cs typeface="Times New Roman" panose="02020603050405020304" pitchFamily="18" charset="0"/>
              </a:rPr>
              <a:t>yacc</a:t>
            </a:r>
            <a:r>
              <a:rPr lang="en-US" altLang="zh-CN" b="0" i="0" dirty="0">
                <a:solidFill>
                  <a:srgbClr val="1F2328"/>
                </a:solidFill>
                <a:effectLst/>
                <a:latin typeface="Times New Roman" panose="02020603050405020304" pitchFamily="18" charset="0"/>
                <a:cs typeface="Times New Roman" panose="02020603050405020304" pitchFamily="18" charset="0"/>
              </a:rPr>
              <a:t> file was created, which contained the context-free grammar that accepts a complete C program constituting headers, main function, variable declarations, and initializations, nested for loops, if-else constructs, and expressions of the form of binary arithmetic and unary operations. At this stage, the parser will accept a program with the correct structure and throw a syntax error if the input program is not derived from the Context-Free Grammar.</a:t>
            </a:r>
            <a:endParaRPr lang="zh-CN" altLang="en-US"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3BA831C8-6E53-5C45-DBFE-235F36D032A3}"/>
              </a:ext>
            </a:extLst>
          </p:cNvPr>
          <p:cNvSpPr txBox="1"/>
          <p:nvPr/>
        </p:nvSpPr>
        <p:spPr>
          <a:xfrm>
            <a:off x="859868" y="2966869"/>
            <a:ext cx="8785732"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Compile</a:t>
            </a:r>
            <a:r>
              <a:rPr lang="zh-CN" altLang="en-US" sz="2400"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the</a:t>
            </a:r>
            <a:r>
              <a:rPr lang="zh-CN" altLang="en-US" sz="2400"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.l and .y and implement input1.c for testing in MAC:</a:t>
            </a:r>
            <a:endParaRPr lang="zh-CN" altLang="en-US" sz="2400" b="1"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D396720F-8160-21CA-0601-2DA7B7B5FBBE}"/>
              </a:ext>
            </a:extLst>
          </p:cNvPr>
          <p:cNvSpPr txBox="1"/>
          <p:nvPr/>
        </p:nvSpPr>
        <p:spPr>
          <a:xfrm>
            <a:off x="1084800" y="3889300"/>
            <a:ext cx="10231200" cy="1200329"/>
          </a:xfrm>
          <a:prstGeom prst="rect">
            <a:avLst/>
          </a:prstGeom>
          <a:noFill/>
        </p:spPr>
        <p:txBody>
          <a:bodyPr wrap="square" rtlCol="0">
            <a:spAutoFit/>
          </a:bodyPr>
          <a:lstStyle/>
          <a:p>
            <a:r>
              <a:rPr lang="en" altLang="zh-CN" dirty="0">
                <a:latin typeface="Times New Roman" panose="02020603050405020304" pitchFamily="18" charset="0"/>
                <a:cs typeface="Times New Roman" panose="02020603050405020304" pitchFamily="18" charset="0"/>
              </a:rPr>
              <a:t>lex </a:t>
            </a:r>
            <a:r>
              <a:rPr lang="en" altLang="zh-CN" dirty="0" err="1">
                <a:latin typeface="Times New Roman" panose="02020603050405020304" pitchFamily="18" charset="0"/>
                <a:cs typeface="Times New Roman" panose="02020603050405020304" pitchFamily="18" charset="0"/>
              </a:rPr>
              <a:t>lexer.l</a:t>
            </a:r>
            <a:endParaRPr lang="en" altLang="zh-CN" dirty="0">
              <a:latin typeface="Times New Roman" panose="02020603050405020304" pitchFamily="18" charset="0"/>
              <a:cs typeface="Times New Roman" panose="02020603050405020304" pitchFamily="18" charset="0"/>
            </a:endParaRPr>
          </a:p>
          <a:p>
            <a:r>
              <a:rPr lang="en" altLang="zh-CN" dirty="0" err="1">
                <a:latin typeface="Times New Roman" panose="02020603050405020304" pitchFamily="18" charset="0"/>
                <a:cs typeface="Times New Roman" panose="02020603050405020304" pitchFamily="18" charset="0"/>
              </a:rPr>
              <a:t>yacc</a:t>
            </a:r>
            <a:r>
              <a:rPr lang="en" altLang="zh-CN" dirty="0">
                <a:latin typeface="Times New Roman" panose="02020603050405020304" pitchFamily="18" charset="0"/>
                <a:cs typeface="Times New Roman" panose="02020603050405020304" pitchFamily="18" charset="0"/>
              </a:rPr>
              <a:t> -d -v </a:t>
            </a:r>
            <a:r>
              <a:rPr lang="en" altLang="zh-CN" dirty="0" err="1">
                <a:latin typeface="Times New Roman" panose="02020603050405020304" pitchFamily="18" charset="0"/>
                <a:cs typeface="Times New Roman" panose="02020603050405020304" pitchFamily="18" charset="0"/>
              </a:rPr>
              <a:t>parser.y</a:t>
            </a:r>
            <a:endParaRPr lang="en" altLang="zh-CN" dirty="0">
              <a:latin typeface="Times New Roman" panose="02020603050405020304" pitchFamily="18" charset="0"/>
              <a:cs typeface="Times New Roman" panose="02020603050405020304" pitchFamily="18" charset="0"/>
            </a:endParaRPr>
          </a:p>
          <a:p>
            <a:r>
              <a:rPr lang="en" altLang="zh-CN" dirty="0" err="1">
                <a:latin typeface="Times New Roman" panose="02020603050405020304" pitchFamily="18" charset="0"/>
                <a:cs typeface="Times New Roman" panose="02020603050405020304" pitchFamily="18" charset="0"/>
              </a:rPr>
              <a:t>gcc</a:t>
            </a:r>
            <a:r>
              <a:rPr lang="en" altLang="zh-CN" dirty="0">
                <a:latin typeface="Times New Roman" panose="02020603050405020304" pitchFamily="18" charset="0"/>
                <a:cs typeface="Times New Roman" panose="02020603050405020304" pitchFamily="18" charset="0"/>
              </a:rPr>
              <a:t> -</a:t>
            </a:r>
            <a:r>
              <a:rPr lang="en" altLang="zh-CN" dirty="0" err="1">
                <a:latin typeface="Times New Roman" panose="02020603050405020304" pitchFamily="18" charset="0"/>
                <a:cs typeface="Times New Roman" panose="02020603050405020304" pitchFamily="18" charset="0"/>
              </a:rPr>
              <a:t>ll</a:t>
            </a:r>
            <a:r>
              <a:rPr lang="en" altLang="zh-CN" dirty="0">
                <a:latin typeface="Times New Roman" panose="02020603050405020304" pitchFamily="18" charset="0"/>
                <a:cs typeface="Times New Roman" panose="02020603050405020304" pitchFamily="18" charset="0"/>
              </a:rPr>
              <a:t> -w </a:t>
            </a:r>
            <a:r>
              <a:rPr lang="en" altLang="zh-CN" dirty="0" err="1">
                <a:latin typeface="Times New Roman" panose="02020603050405020304" pitchFamily="18" charset="0"/>
                <a:cs typeface="Times New Roman" panose="02020603050405020304" pitchFamily="18" charset="0"/>
              </a:rPr>
              <a:t>y.tab.c</a:t>
            </a:r>
            <a:endParaRPr lang="en" altLang="zh-CN" dirty="0">
              <a:latin typeface="Times New Roman" panose="02020603050405020304" pitchFamily="18" charset="0"/>
              <a:cs typeface="Times New Roman" panose="02020603050405020304" pitchFamily="18" charset="0"/>
            </a:endParaRPr>
          </a:p>
          <a:p>
            <a:r>
              <a:rPr lang="en" altLang="zh-CN" dirty="0">
                <a:latin typeface="Times New Roman" panose="02020603050405020304" pitchFamily="18" charset="0"/>
                <a:cs typeface="Times New Roman" panose="02020603050405020304" pitchFamily="18" charset="0"/>
              </a:rPr>
              <a:t>./</a:t>
            </a:r>
            <a:r>
              <a:rPr lang="en" altLang="zh-CN" dirty="0" err="1">
                <a:latin typeface="Times New Roman" panose="02020603050405020304" pitchFamily="18" charset="0"/>
                <a:cs typeface="Times New Roman" panose="02020603050405020304" pitchFamily="18" charset="0"/>
              </a:rPr>
              <a:t>a.out</a:t>
            </a:r>
            <a:r>
              <a:rPr lang="en" altLang="zh-CN" dirty="0">
                <a:latin typeface="Times New Roman" panose="02020603050405020304" pitchFamily="18" charset="0"/>
                <a:cs typeface="Times New Roman" panose="02020603050405020304" pitchFamily="18" charset="0"/>
              </a:rPr>
              <a:t>&lt;input1.c</a:t>
            </a:r>
            <a:endParaRPr lang="zh-CN" altLang="en-US" dirty="0">
              <a:latin typeface="Times New Roman" panose="02020603050405020304" pitchFamily="18" charset="0"/>
              <a:cs typeface="Times New Roman" panose="02020603050405020304" pitchFamily="18" charset="0"/>
            </a:endParaRPr>
          </a:p>
        </p:txBody>
      </p:sp>
    </p:spTree>
    <p:custDataLst>
      <p:tags r:id="rId1"/>
    </p:custData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 y="-931"/>
            <a:ext cx="471805" cy="68589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4" name="组合 53"/>
          <p:cNvGrpSpPr/>
          <p:nvPr/>
        </p:nvGrpSpPr>
        <p:grpSpPr>
          <a:xfrm>
            <a:off x="-26894" y="0"/>
            <a:ext cx="498699" cy="6857999"/>
            <a:chOff x="-26894" y="1268"/>
            <a:chExt cx="498699" cy="6870702"/>
          </a:xfrm>
        </p:grpSpPr>
        <p:sp>
          <p:nvSpPr>
            <p:cNvPr id="56" name="矩形 55"/>
            <p:cNvSpPr/>
            <p:nvPr/>
          </p:nvSpPr>
          <p:spPr>
            <a:xfrm rot="16200000">
              <a:off x="-1695212" y="1671080"/>
              <a:ext cx="3836829" cy="497205"/>
            </a:xfrm>
            <a:prstGeom prst="rect">
              <a:avLst/>
            </a:prstGeom>
            <a:blipFill rotWithShape="1">
              <a:blip r:embed="rId3">
                <a:alphaModFix amt="5000"/>
              </a:blip>
              <a:srcRect/>
              <a:stretch>
                <a:fillRect t="-248532" r="-3058" b="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矩形 56"/>
            <p:cNvSpPr/>
            <p:nvPr/>
          </p:nvSpPr>
          <p:spPr>
            <a:xfrm rot="16200000">
              <a:off x="-1295694" y="5105628"/>
              <a:ext cx="3035142" cy="497541"/>
            </a:xfrm>
            <a:prstGeom prst="rect">
              <a:avLst/>
            </a:prstGeom>
            <a:blipFill rotWithShape="1">
              <a:blip r:embed="rId3">
                <a:alphaModFix amt="5000"/>
              </a:blip>
              <a:srcRect/>
              <a:stretch>
                <a:fillRect l="-30279" t="-248063" r="-1" b="-23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4" name="椭圆 43"/>
          <p:cNvSpPr/>
          <p:nvPr/>
        </p:nvSpPr>
        <p:spPr>
          <a:xfrm>
            <a:off x="281305" y="4070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281305" y="103568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p:cNvSpPr/>
          <p:nvPr/>
        </p:nvSpPr>
        <p:spPr>
          <a:xfrm>
            <a:off x="281305" y="164528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p:cNvSpPr/>
          <p:nvPr/>
        </p:nvSpPr>
        <p:spPr>
          <a:xfrm>
            <a:off x="281305" y="22739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p:cNvSpPr/>
          <p:nvPr/>
        </p:nvSpPr>
        <p:spPr>
          <a:xfrm>
            <a:off x="281305" y="29216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p:cNvSpPr/>
          <p:nvPr/>
        </p:nvSpPr>
        <p:spPr>
          <a:xfrm>
            <a:off x="281305" y="35312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p:cNvSpPr/>
          <p:nvPr/>
        </p:nvSpPr>
        <p:spPr>
          <a:xfrm>
            <a:off x="281305" y="41408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p:cNvSpPr/>
          <p:nvPr/>
        </p:nvSpPr>
        <p:spPr>
          <a:xfrm>
            <a:off x="281305" y="5426710"/>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65" name="椭圆 64"/>
          <p:cNvSpPr/>
          <p:nvPr/>
        </p:nvSpPr>
        <p:spPr>
          <a:xfrm>
            <a:off x="281305" y="602678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p:cNvSpPr/>
          <p:nvPr/>
        </p:nvSpPr>
        <p:spPr>
          <a:xfrm>
            <a:off x="281305" y="4784090"/>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p:cNvSpPr/>
          <p:nvPr/>
        </p:nvSpPr>
        <p:spPr>
          <a:xfrm>
            <a:off x="311785" y="44323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F0202"/>
              </a:solidFill>
              <a:cs typeface="+mn-ea"/>
              <a:sym typeface="+mn-lt"/>
            </a:endParaRPr>
          </a:p>
        </p:txBody>
      </p:sp>
      <p:sp>
        <p:nvSpPr>
          <p:cNvPr id="69" name="椭圆 68"/>
          <p:cNvSpPr/>
          <p:nvPr/>
        </p:nvSpPr>
        <p:spPr>
          <a:xfrm>
            <a:off x="320040" y="1073150"/>
            <a:ext cx="309880" cy="322580"/>
          </a:xfrm>
          <a:prstGeom prst="ellipse">
            <a:avLst/>
          </a:prstGeom>
          <a:solidFill>
            <a:srgbClr val="E5E5E5"/>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p:cNvSpPr/>
          <p:nvPr/>
        </p:nvSpPr>
        <p:spPr>
          <a:xfrm>
            <a:off x="316230" y="1684655"/>
            <a:ext cx="309880" cy="322580"/>
          </a:xfrm>
          <a:prstGeom prst="ellipse">
            <a:avLst/>
          </a:prstGeom>
          <a:solidFill>
            <a:schemeClr val="accent5"/>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p:cNvSpPr/>
          <p:nvPr/>
        </p:nvSpPr>
        <p:spPr>
          <a:xfrm>
            <a:off x="318770" y="230949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p:cNvSpPr/>
          <p:nvPr/>
        </p:nvSpPr>
        <p:spPr>
          <a:xfrm>
            <a:off x="315595" y="295529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p:cNvSpPr/>
          <p:nvPr/>
        </p:nvSpPr>
        <p:spPr>
          <a:xfrm>
            <a:off x="315595" y="356679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p:cNvSpPr/>
          <p:nvPr/>
        </p:nvSpPr>
        <p:spPr>
          <a:xfrm>
            <a:off x="314325" y="417830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cs typeface="+mn-ea"/>
              <a:sym typeface="+mn-lt"/>
            </a:endParaRPr>
          </a:p>
        </p:txBody>
      </p:sp>
      <p:sp>
        <p:nvSpPr>
          <p:cNvPr id="78" name="椭圆 77"/>
          <p:cNvSpPr/>
          <p:nvPr/>
        </p:nvSpPr>
        <p:spPr>
          <a:xfrm>
            <a:off x="313690" y="481838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cs typeface="+mn-ea"/>
              <a:sym typeface="+mn-lt"/>
            </a:endParaRPr>
          </a:p>
        </p:txBody>
      </p:sp>
      <p:sp>
        <p:nvSpPr>
          <p:cNvPr id="79" name="椭圆 78"/>
          <p:cNvSpPr/>
          <p:nvPr/>
        </p:nvSpPr>
        <p:spPr>
          <a:xfrm>
            <a:off x="315595" y="546163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p:cNvSpPr/>
          <p:nvPr/>
        </p:nvSpPr>
        <p:spPr>
          <a:xfrm>
            <a:off x="313690" y="606361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cs typeface="+mn-ea"/>
              <a:sym typeface="+mn-lt"/>
            </a:endParaRPr>
          </a:p>
        </p:txBody>
      </p:sp>
      <p:sp>
        <p:nvSpPr>
          <p:cNvPr id="81" name="文本框 80"/>
          <p:cNvSpPr txBox="1"/>
          <p:nvPr/>
        </p:nvSpPr>
        <p:spPr>
          <a:xfrm>
            <a:off x="324168" y="109124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dirty="0">
                <a:solidFill>
                  <a:schemeClr val="bg1"/>
                </a:solidFill>
                <a:cs typeface="+mn-ea"/>
                <a:sym typeface="+mn-lt"/>
              </a:rPr>
              <a:t>0</a:t>
            </a:r>
          </a:p>
        </p:txBody>
      </p:sp>
      <p:sp>
        <p:nvSpPr>
          <p:cNvPr id="82" name="文本框 81"/>
          <p:cNvSpPr txBox="1"/>
          <p:nvPr/>
        </p:nvSpPr>
        <p:spPr>
          <a:xfrm>
            <a:off x="343218" y="1707833"/>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dirty="0">
                <a:solidFill>
                  <a:schemeClr val="bg1"/>
                </a:solidFill>
                <a:cs typeface="+mn-ea"/>
                <a:sym typeface="+mn-lt"/>
              </a:rPr>
              <a:t>1</a:t>
            </a:r>
          </a:p>
        </p:txBody>
      </p:sp>
      <p:sp>
        <p:nvSpPr>
          <p:cNvPr id="83" name="文本框 82"/>
          <p:cNvSpPr txBox="1"/>
          <p:nvPr/>
        </p:nvSpPr>
        <p:spPr>
          <a:xfrm>
            <a:off x="324168" y="232441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dirty="0">
                <a:solidFill>
                  <a:schemeClr val="bg1"/>
                </a:solidFill>
                <a:cs typeface="+mn-ea"/>
                <a:sym typeface="+mn-lt"/>
              </a:rPr>
              <a:t>2</a:t>
            </a:r>
          </a:p>
        </p:txBody>
      </p:sp>
      <p:sp>
        <p:nvSpPr>
          <p:cNvPr id="84" name="文本框 83"/>
          <p:cNvSpPr txBox="1"/>
          <p:nvPr/>
        </p:nvSpPr>
        <p:spPr>
          <a:xfrm>
            <a:off x="324168" y="358679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a:solidFill>
                  <a:schemeClr val="bg1"/>
                </a:solidFill>
                <a:cs typeface="+mn-ea"/>
                <a:sym typeface="+mn-lt"/>
              </a:rPr>
              <a:t>4</a:t>
            </a:r>
          </a:p>
        </p:txBody>
      </p:sp>
      <p:sp>
        <p:nvSpPr>
          <p:cNvPr id="85" name="文本框 84"/>
          <p:cNvSpPr txBox="1"/>
          <p:nvPr/>
        </p:nvSpPr>
        <p:spPr>
          <a:xfrm>
            <a:off x="324168" y="420274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a:solidFill>
                  <a:schemeClr val="bg1"/>
                </a:solidFill>
                <a:cs typeface="+mn-ea"/>
                <a:sym typeface="+mn-lt"/>
              </a:rPr>
              <a:t>5</a:t>
            </a:r>
          </a:p>
        </p:txBody>
      </p:sp>
      <p:sp>
        <p:nvSpPr>
          <p:cNvPr id="86" name="文本框 85"/>
          <p:cNvSpPr txBox="1"/>
          <p:nvPr/>
        </p:nvSpPr>
        <p:spPr>
          <a:xfrm>
            <a:off x="324168" y="483901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a:solidFill>
                  <a:schemeClr val="bg1"/>
                </a:solidFill>
                <a:cs typeface="+mn-ea"/>
                <a:sym typeface="+mn-lt"/>
              </a:rPr>
              <a:t>6</a:t>
            </a:r>
          </a:p>
        </p:txBody>
      </p:sp>
      <p:sp>
        <p:nvSpPr>
          <p:cNvPr id="87" name="文本框 86"/>
          <p:cNvSpPr txBox="1"/>
          <p:nvPr/>
        </p:nvSpPr>
        <p:spPr>
          <a:xfrm>
            <a:off x="324168" y="5487353"/>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a:solidFill>
                  <a:schemeClr val="bg1"/>
                </a:solidFill>
                <a:cs typeface="+mn-ea"/>
                <a:sym typeface="+mn-lt"/>
              </a:rPr>
              <a:t>7</a:t>
            </a:r>
          </a:p>
        </p:txBody>
      </p:sp>
      <p:sp>
        <p:nvSpPr>
          <p:cNvPr id="88" name="文本框 87"/>
          <p:cNvSpPr txBox="1"/>
          <p:nvPr/>
        </p:nvSpPr>
        <p:spPr>
          <a:xfrm>
            <a:off x="324168" y="297084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dirty="0">
                <a:solidFill>
                  <a:schemeClr val="bg1"/>
                </a:solidFill>
                <a:cs typeface="+mn-ea"/>
                <a:sym typeface="+mn-lt"/>
              </a:rPr>
              <a:t>3</a:t>
            </a:r>
          </a:p>
        </p:txBody>
      </p:sp>
      <p:sp>
        <p:nvSpPr>
          <p:cNvPr id="4" name="文本框 3">
            <a:extLst>
              <a:ext uri="{FF2B5EF4-FFF2-40B4-BE49-F238E27FC236}">
                <a16:creationId xmlns:a16="http://schemas.microsoft.com/office/drawing/2014/main" id="{BE8B584B-668A-5F14-8637-012A995997E0}"/>
              </a:ext>
            </a:extLst>
          </p:cNvPr>
          <p:cNvSpPr txBox="1"/>
          <p:nvPr/>
        </p:nvSpPr>
        <p:spPr>
          <a:xfrm>
            <a:off x="614632" y="185017"/>
            <a:ext cx="4573730" cy="461665"/>
          </a:xfrm>
          <a:prstGeom prst="rect">
            <a:avLst/>
          </a:prstGeom>
          <a:noFill/>
        </p:spPr>
        <p:txBody>
          <a:bodyPr wrap="square" rtlCol="0">
            <a:spAutoFit/>
          </a:bodyPr>
          <a:lstStyle/>
          <a:p>
            <a:r>
              <a:rPr lang="en-US" altLang="zh-CN" sz="2400" b="1" dirty="0" err="1">
                <a:latin typeface="Times New Roman" panose="02020603050405020304" pitchFamily="18" charset="0"/>
                <a:cs typeface="Times New Roman" panose="02020603050405020304" pitchFamily="18" charset="0"/>
              </a:rPr>
              <a:t>Lexer.l</a:t>
            </a:r>
            <a:r>
              <a:rPr lang="en-US" altLang="zh-CN" sz="2400" b="1" dirty="0">
                <a:latin typeface="Times New Roman" panose="02020603050405020304" pitchFamily="18" charset="0"/>
                <a:cs typeface="Times New Roman" panose="02020603050405020304" pitchFamily="18" charset="0"/>
              </a:rPr>
              <a:t> file:</a:t>
            </a:r>
            <a:endParaRPr lang="zh-CN" altLang="en-US" sz="2400"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0381601D-EAE6-03AD-2DF4-F1E40220A29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39422"/>
          <a:stretch/>
        </p:blipFill>
        <p:spPr>
          <a:xfrm>
            <a:off x="532561" y="833120"/>
            <a:ext cx="5572131" cy="5973969"/>
          </a:xfrm>
          <a:prstGeom prst="rect">
            <a:avLst/>
          </a:prstGeom>
        </p:spPr>
      </p:pic>
      <p:pic>
        <p:nvPicPr>
          <p:cNvPr id="5" name="图片 4">
            <a:extLst>
              <a:ext uri="{FF2B5EF4-FFF2-40B4-BE49-F238E27FC236}">
                <a16:creationId xmlns:a16="http://schemas.microsoft.com/office/drawing/2014/main" id="{B8A1A2BF-0124-02BB-096F-1498FBF59B89}"/>
              </a:ext>
            </a:extLst>
          </p:cNvPr>
          <p:cNvPicPr>
            <a:picLocks noChangeAspect="1"/>
          </p:cNvPicPr>
          <p:nvPr/>
        </p:nvPicPr>
        <p:blipFill rotWithShape="1">
          <a:blip r:embed="rId5"/>
          <a:srcRect r="40113"/>
          <a:stretch/>
        </p:blipFill>
        <p:spPr>
          <a:xfrm>
            <a:off x="6106419" y="833120"/>
            <a:ext cx="5509285" cy="5974790"/>
          </a:xfrm>
          <a:prstGeom prst="rect">
            <a:avLst/>
          </a:prstGeom>
        </p:spPr>
      </p:pic>
    </p:spTree>
    <p:custDataLst>
      <p:tags r:id="rId1"/>
    </p:custDataLst>
    <p:extLst>
      <p:ext uri="{BB962C8B-B14F-4D97-AF65-F5344CB8AC3E}">
        <p14:creationId xmlns:p14="http://schemas.microsoft.com/office/powerpoint/2010/main" val="3458516303"/>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 y="-931"/>
            <a:ext cx="471805" cy="68589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4" name="组合 53"/>
          <p:cNvGrpSpPr/>
          <p:nvPr/>
        </p:nvGrpSpPr>
        <p:grpSpPr>
          <a:xfrm>
            <a:off x="-26894" y="0"/>
            <a:ext cx="498699" cy="6857999"/>
            <a:chOff x="-26894" y="1268"/>
            <a:chExt cx="498699" cy="6870702"/>
          </a:xfrm>
        </p:grpSpPr>
        <p:sp>
          <p:nvSpPr>
            <p:cNvPr id="56" name="矩形 55"/>
            <p:cNvSpPr/>
            <p:nvPr/>
          </p:nvSpPr>
          <p:spPr>
            <a:xfrm rot="16200000">
              <a:off x="-1695212" y="1671080"/>
              <a:ext cx="3836829" cy="497205"/>
            </a:xfrm>
            <a:prstGeom prst="rect">
              <a:avLst/>
            </a:prstGeom>
            <a:blipFill rotWithShape="1">
              <a:blip r:embed="rId3">
                <a:alphaModFix amt="5000"/>
              </a:blip>
              <a:srcRect/>
              <a:stretch>
                <a:fillRect t="-248532" r="-3058" b="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矩形 56"/>
            <p:cNvSpPr/>
            <p:nvPr/>
          </p:nvSpPr>
          <p:spPr>
            <a:xfrm rot="16200000">
              <a:off x="-1295694" y="5105628"/>
              <a:ext cx="3035142" cy="497541"/>
            </a:xfrm>
            <a:prstGeom prst="rect">
              <a:avLst/>
            </a:prstGeom>
            <a:blipFill rotWithShape="1">
              <a:blip r:embed="rId3">
                <a:alphaModFix amt="5000"/>
              </a:blip>
              <a:srcRect/>
              <a:stretch>
                <a:fillRect l="-30279" t="-248063" r="-1" b="-23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4" name="椭圆 43"/>
          <p:cNvSpPr/>
          <p:nvPr/>
        </p:nvSpPr>
        <p:spPr>
          <a:xfrm>
            <a:off x="281305" y="4070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281305" y="103568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p:cNvSpPr/>
          <p:nvPr/>
        </p:nvSpPr>
        <p:spPr>
          <a:xfrm>
            <a:off x="281305" y="164528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p:cNvSpPr/>
          <p:nvPr/>
        </p:nvSpPr>
        <p:spPr>
          <a:xfrm>
            <a:off x="281305" y="22739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p:cNvSpPr/>
          <p:nvPr/>
        </p:nvSpPr>
        <p:spPr>
          <a:xfrm>
            <a:off x="281305" y="29216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p:cNvSpPr/>
          <p:nvPr/>
        </p:nvSpPr>
        <p:spPr>
          <a:xfrm>
            <a:off x="281305" y="35312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p:cNvSpPr/>
          <p:nvPr/>
        </p:nvSpPr>
        <p:spPr>
          <a:xfrm>
            <a:off x="281305" y="41408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p:cNvSpPr/>
          <p:nvPr/>
        </p:nvSpPr>
        <p:spPr>
          <a:xfrm>
            <a:off x="281305" y="5426710"/>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65" name="椭圆 64"/>
          <p:cNvSpPr/>
          <p:nvPr/>
        </p:nvSpPr>
        <p:spPr>
          <a:xfrm>
            <a:off x="281305" y="602678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p:cNvSpPr/>
          <p:nvPr/>
        </p:nvSpPr>
        <p:spPr>
          <a:xfrm>
            <a:off x="281305" y="4784090"/>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p:cNvSpPr/>
          <p:nvPr/>
        </p:nvSpPr>
        <p:spPr>
          <a:xfrm>
            <a:off x="311785" y="44323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F0202"/>
              </a:solidFill>
              <a:cs typeface="+mn-ea"/>
              <a:sym typeface="+mn-lt"/>
            </a:endParaRPr>
          </a:p>
        </p:txBody>
      </p:sp>
      <p:sp>
        <p:nvSpPr>
          <p:cNvPr id="69" name="椭圆 68"/>
          <p:cNvSpPr/>
          <p:nvPr/>
        </p:nvSpPr>
        <p:spPr>
          <a:xfrm>
            <a:off x="320040" y="1073150"/>
            <a:ext cx="309880" cy="322580"/>
          </a:xfrm>
          <a:prstGeom prst="ellipse">
            <a:avLst/>
          </a:prstGeom>
          <a:solidFill>
            <a:srgbClr val="E5E5E5"/>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p:cNvSpPr/>
          <p:nvPr/>
        </p:nvSpPr>
        <p:spPr>
          <a:xfrm>
            <a:off x="316230" y="1684655"/>
            <a:ext cx="309880" cy="322580"/>
          </a:xfrm>
          <a:prstGeom prst="ellipse">
            <a:avLst/>
          </a:prstGeom>
          <a:solidFill>
            <a:schemeClr val="accent5"/>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p:cNvSpPr/>
          <p:nvPr/>
        </p:nvSpPr>
        <p:spPr>
          <a:xfrm>
            <a:off x="318770" y="230949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p:cNvSpPr/>
          <p:nvPr/>
        </p:nvSpPr>
        <p:spPr>
          <a:xfrm>
            <a:off x="315595" y="295529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p:cNvSpPr/>
          <p:nvPr/>
        </p:nvSpPr>
        <p:spPr>
          <a:xfrm>
            <a:off x="315595" y="356679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p:cNvSpPr/>
          <p:nvPr/>
        </p:nvSpPr>
        <p:spPr>
          <a:xfrm>
            <a:off x="314325" y="417830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cs typeface="+mn-ea"/>
              <a:sym typeface="+mn-lt"/>
            </a:endParaRPr>
          </a:p>
        </p:txBody>
      </p:sp>
      <p:sp>
        <p:nvSpPr>
          <p:cNvPr id="78" name="椭圆 77"/>
          <p:cNvSpPr/>
          <p:nvPr/>
        </p:nvSpPr>
        <p:spPr>
          <a:xfrm>
            <a:off x="313690" y="481838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cs typeface="+mn-ea"/>
              <a:sym typeface="+mn-lt"/>
            </a:endParaRPr>
          </a:p>
        </p:txBody>
      </p:sp>
      <p:sp>
        <p:nvSpPr>
          <p:cNvPr id="79" name="椭圆 78"/>
          <p:cNvSpPr/>
          <p:nvPr/>
        </p:nvSpPr>
        <p:spPr>
          <a:xfrm>
            <a:off x="315595" y="546163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p:cNvSpPr/>
          <p:nvPr/>
        </p:nvSpPr>
        <p:spPr>
          <a:xfrm>
            <a:off x="313690" y="606361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cs typeface="+mn-ea"/>
              <a:sym typeface="+mn-lt"/>
            </a:endParaRPr>
          </a:p>
        </p:txBody>
      </p:sp>
      <p:sp>
        <p:nvSpPr>
          <p:cNvPr id="81" name="文本框 80"/>
          <p:cNvSpPr txBox="1"/>
          <p:nvPr/>
        </p:nvSpPr>
        <p:spPr>
          <a:xfrm>
            <a:off x="324168" y="109124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dirty="0">
                <a:solidFill>
                  <a:schemeClr val="bg1"/>
                </a:solidFill>
                <a:cs typeface="+mn-ea"/>
                <a:sym typeface="+mn-lt"/>
              </a:rPr>
              <a:t>0</a:t>
            </a:r>
          </a:p>
        </p:txBody>
      </p:sp>
      <p:sp>
        <p:nvSpPr>
          <p:cNvPr id="82" name="文本框 81"/>
          <p:cNvSpPr txBox="1"/>
          <p:nvPr/>
        </p:nvSpPr>
        <p:spPr>
          <a:xfrm>
            <a:off x="343218" y="1707833"/>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dirty="0">
                <a:solidFill>
                  <a:schemeClr val="bg1"/>
                </a:solidFill>
                <a:cs typeface="+mn-ea"/>
                <a:sym typeface="+mn-lt"/>
              </a:rPr>
              <a:t>1</a:t>
            </a:r>
          </a:p>
        </p:txBody>
      </p:sp>
      <p:sp>
        <p:nvSpPr>
          <p:cNvPr id="83" name="文本框 82"/>
          <p:cNvSpPr txBox="1"/>
          <p:nvPr/>
        </p:nvSpPr>
        <p:spPr>
          <a:xfrm>
            <a:off x="324168" y="232441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dirty="0">
                <a:solidFill>
                  <a:schemeClr val="bg1"/>
                </a:solidFill>
                <a:cs typeface="+mn-ea"/>
                <a:sym typeface="+mn-lt"/>
              </a:rPr>
              <a:t>2</a:t>
            </a:r>
          </a:p>
        </p:txBody>
      </p:sp>
      <p:sp>
        <p:nvSpPr>
          <p:cNvPr id="84" name="文本框 83"/>
          <p:cNvSpPr txBox="1"/>
          <p:nvPr/>
        </p:nvSpPr>
        <p:spPr>
          <a:xfrm>
            <a:off x="324168" y="358679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a:solidFill>
                  <a:schemeClr val="bg1"/>
                </a:solidFill>
                <a:cs typeface="+mn-ea"/>
                <a:sym typeface="+mn-lt"/>
              </a:rPr>
              <a:t>4</a:t>
            </a:r>
          </a:p>
        </p:txBody>
      </p:sp>
      <p:sp>
        <p:nvSpPr>
          <p:cNvPr id="85" name="文本框 84"/>
          <p:cNvSpPr txBox="1"/>
          <p:nvPr/>
        </p:nvSpPr>
        <p:spPr>
          <a:xfrm>
            <a:off x="324168" y="420274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a:solidFill>
                  <a:schemeClr val="bg1"/>
                </a:solidFill>
                <a:cs typeface="+mn-ea"/>
                <a:sym typeface="+mn-lt"/>
              </a:rPr>
              <a:t>5</a:t>
            </a:r>
          </a:p>
        </p:txBody>
      </p:sp>
      <p:sp>
        <p:nvSpPr>
          <p:cNvPr id="86" name="文本框 85"/>
          <p:cNvSpPr txBox="1"/>
          <p:nvPr/>
        </p:nvSpPr>
        <p:spPr>
          <a:xfrm>
            <a:off x="324168" y="483901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a:solidFill>
                  <a:schemeClr val="bg1"/>
                </a:solidFill>
                <a:cs typeface="+mn-ea"/>
                <a:sym typeface="+mn-lt"/>
              </a:rPr>
              <a:t>6</a:t>
            </a:r>
          </a:p>
        </p:txBody>
      </p:sp>
      <p:sp>
        <p:nvSpPr>
          <p:cNvPr id="87" name="文本框 86"/>
          <p:cNvSpPr txBox="1"/>
          <p:nvPr/>
        </p:nvSpPr>
        <p:spPr>
          <a:xfrm>
            <a:off x="324168" y="5487353"/>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a:solidFill>
                  <a:schemeClr val="bg1"/>
                </a:solidFill>
                <a:cs typeface="+mn-ea"/>
                <a:sym typeface="+mn-lt"/>
              </a:rPr>
              <a:t>7</a:t>
            </a:r>
          </a:p>
        </p:txBody>
      </p:sp>
      <p:sp>
        <p:nvSpPr>
          <p:cNvPr id="88" name="文本框 87"/>
          <p:cNvSpPr txBox="1"/>
          <p:nvPr/>
        </p:nvSpPr>
        <p:spPr>
          <a:xfrm>
            <a:off x="324168" y="297084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dirty="0">
                <a:solidFill>
                  <a:schemeClr val="bg1"/>
                </a:solidFill>
                <a:cs typeface="+mn-ea"/>
                <a:sym typeface="+mn-lt"/>
              </a:rPr>
              <a:t>3</a:t>
            </a:r>
          </a:p>
        </p:txBody>
      </p:sp>
      <p:sp>
        <p:nvSpPr>
          <p:cNvPr id="4" name="文本框 3">
            <a:extLst>
              <a:ext uri="{FF2B5EF4-FFF2-40B4-BE49-F238E27FC236}">
                <a16:creationId xmlns:a16="http://schemas.microsoft.com/office/drawing/2014/main" id="{BE8B584B-668A-5F14-8637-012A995997E0}"/>
              </a:ext>
            </a:extLst>
          </p:cNvPr>
          <p:cNvSpPr txBox="1"/>
          <p:nvPr/>
        </p:nvSpPr>
        <p:spPr>
          <a:xfrm>
            <a:off x="614632" y="185017"/>
            <a:ext cx="4573730"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Data</a:t>
            </a:r>
            <a:r>
              <a:rPr lang="zh-CN" altLang="en-US" sz="2400"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struct</a:t>
            </a:r>
            <a:r>
              <a:rPr lang="zh-CN" altLang="en-US" sz="2400"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for</a:t>
            </a:r>
            <a:r>
              <a:rPr lang="zh-CN" altLang="en-US" sz="2400"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bison:</a:t>
            </a:r>
            <a:endParaRPr lang="zh-CN" altLang="en-US" sz="2400" b="1"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D08FE140-EE8E-35AB-96CB-671E43665DE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68980" y="3255645"/>
            <a:ext cx="5756275" cy="1245235"/>
          </a:xfrm>
          <a:prstGeom prst="rect">
            <a:avLst/>
          </a:prstGeom>
          <a:noFill/>
          <a:ln>
            <a:noFill/>
          </a:ln>
        </p:spPr>
      </p:pic>
      <p:pic>
        <p:nvPicPr>
          <p:cNvPr id="6" name="图片 5">
            <a:extLst>
              <a:ext uri="{FF2B5EF4-FFF2-40B4-BE49-F238E27FC236}">
                <a16:creationId xmlns:a16="http://schemas.microsoft.com/office/drawing/2014/main" id="{34D34A4F-8021-0857-3DA2-A82179B07D3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68980" y="1728208"/>
            <a:ext cx="3770630" cy="940435"/>
          </a:xfrm>
          <a:prstGeom prst="rect">
            <a:avLst/>
          </a:prstGeom>
          <a:noFill/>
          <a:ln>
            <a:noFill/>
          </a:ln>
        </p:spPr>
      </p:pic>
      <p:pic>
        <p:nvPicPr>
          <p:cNvPr id="7" name="图片 6">
            <a:extLst>
              <a:ext uri="{FF2B5EF4-FFF2-40B4-BE49-F238E27FC236}">
                <a16:creationId xmlns:a16="http://schemas.microsoft.com/office/drawing/2014/main" id="{82F8CFCF-B306-C74F-1C3B-E3BCE1EBC40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93600" y="1018212"/>
            <a:ext cx="2351405" cy="243840"/>
          </a:xfrm>
          <a:prstGeom prst="rect">
            <a:avLst/>
          </a:prstGeom>
          <a:noFill/>
          <a:ln>
            <a:noFill/>
          </a:ln>
        </p:spPr>
      </p:pic>
      <p:pic>
        <p:nvPicPr>
          <p:cNvPr id="8" name="图片 7">
            <a:extLst>
              <a:ext uri="{FF2B5EF4-FFF2-40B4-BE49-F238E27FC236}">
                <a16:creationId xmlns:a16="http://schemas.microsoft.com/office/drawing/2014/main" id="{7BCD8056-13C3-C047-8957-F2D9D03331E5}"/>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229646" y="2445085"/>
            <a:ext cx="5565018" cy="2357382"/>
          </a:xfrm>
          <a:prstGeom prst="rect">
            <a:avLst/>
          </a:prstGeom>
          <a:noFill/>
          <a:ln>
            <a:noFill/>
          </a:ln>
        </p:spPr>
      </p:pic>
      <p:sp>
        <p:nvSpPr>
          <p:cNvPr id="9" name="文本框 8">
            <a:extLst>
              <a:ext uri="{FF2B5EF4-FFF2-40B4-BE49-F238E27FC236}">
                <a16:creationId xmlns:a16="http://schemas.microsoft.com/office/drawing/2014/main" id="{90F18BA4-AA61-D539-0201-E66DC5441DE1}"/>
              </a:ext>
            </a:extLst>
          </p:cNvPr>
          <p:cNvSpPr txBox="1"/>
          <p:nvPr/>
        </p:nvSpPr>
        <p:spPr>
          <a:xfrm>
            <a:off x="1293600" y="4839018"/>
            <a:ext cx="9187200" cy="2585323"/>
          </a:xfrm>
          <a:prstGeom prst="rect">
            <a:avLst/>
          </a:prstGeom>
          <a:noFill/>
        </p:spPr>
        <p:txBody>
          <a:bodyPr wrap="square" rtlCol="0">
            <a:spAutoFit/>
          </a:bodyPr>
          <a:lstStyle/>
          <a:p>
            <a:r>
              <a:rPr lang="en-US" altLang="zh-CN" dirty="0">
                <a:solidFill>
                  <a:srgbClr val="000000"/>
                </a:solidFill>
                <a:latin typeface="Arial" panose="020B0604020202020204" pitchFamily="34" charset="0"/>
                <a:ea typeface="宋体" panose="02010600030101010101" pitchFamily="2" charset="-122"/>
              </a:rPr>
              <a:t>Label is used to identify different block of the instruction,</a:t>
            </a:r>
          </a:p>
          <a:p>
            <a:r>
              <a:rPr lang="en-US" altLang="zh-CN" dirty="0" err="1">
                <a:solidFill>
                  <a:srgbClr val="000000"/>
                </a:solidFill>
                <a:latin typeface="Arial" panose="020B0604020202020204" pitchFamily="34" charset="0"/>
                <a:ea typeface="宋体" panose="02010600030101010101" pitchFamily="2" charset="-122"/>
              </a:rPr>
              <a:t>Icg</a:t>
            </a:r>
            <a:r>
              <a:rPr lang="en-US" altLang="zh-CN" dirty="0">
                <a:solidFill>
                  <a:srgbClr val="000000"/>
                </a:solidFill>
                <a:latin typeface="Arial" panose="020B0604020202020204" pitchFamily="34" charset="0"/>
                <a:ea typeface="宋体" panose="02010600030101010101" pitchFamily="2" charset="-122"/>
              </a:rPr>
              <a:t> is used to stored the intermediate code, which will print in the final.</a:t>
            </a:r>
            <a:endParaRPr lang="en-US" altLang="zh-CN" sz="1800" dirty="0">
              <a:solidFill>
                <a:srgbClr val="000000"/>
              </a:solidFill>
              <a:effectLst/>
              <a:latin typeface="Arial" panose="020B0604020202020204" pitchFamily="34" charset="0"/>
              <a:ea typeface="宋体" panose="02010600030101010101" pitchFamily="2" charset="-122"/>
            </a:endParaRPr>
          </a:p>
          <a:p>
            <a:r>
              <a:rPr lang="en-US" altLang="zh-CN" sz="1800" dirty="0">
                <a:solidFill>
                  <a:srgbClr val="000000"/>
                </a:solidFill>
                <a:effectLst/>
                <a:latin typeface="Arial" panose="020B0604020202020204" pitchFamily="34" charset="0"/>
                <a:ea typeface="宋体" panose="02010600030101010101" pitchFamily="2" charset="-122"/>
              </a:rPr>
              <a:t>node is used to build Parse Tree</a:t>
            </a:r>
            <a:r>
              <a:rPr lang="zh-CN" altLang="zh-CN" dirty="0">
                <a:effectLst/>
              </a:rPr>
              <a:t> </a:t>
            </a:r>
            <a:endParaRPr lang="en-US" altLang="zh-CN" sz="1800" kern="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p>
            <a:r>
              <a:rPr lang="en-US" altLang="zh-CN" sz="1800" kern="0" dirty="0" err="1">
                <a:solidFill>
                  <a:srgbClr val="000000"/>
                </a:solidFill>
                <a:effectLst/>
                <a:latin typeface="Arial" panose="020B0604020202020204" pitchFamily="34" charset="0"/>
                <a:ea typeface="宋体" panose="02010600030101010101" pitchFamily="2" charset="-122"/>
                <a:cs typeface="Times New Roman" panose="02020603050405020304" pitchFamily="18" charset="0"/>
              </a:rPr>
              <a:t>dataType</a:t>
            </a:r>
            <a:r>
              <a:rPr lang="en-US" altLang="zh-CN" sz="1800" kern="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 is used to store the variable value and its type for the syntax analysis and semantic analysis.</a:t>
            </a:r>
          </a:p>
          <a:p>
            <a:r>
              <a:rPr lang="en-US" altLang="zh-CN" sz="1800" kern="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Use the obj, obj2,obj3 to separate different types of token. </a:t>
            </a:r>
            <a:r>
              <a:rPr lang="en-US" altLang="zh-CN" sz="1800" kern="0" dirty="0" err="1">
                <a:solidFill>
                  <a:srgbClr val="000000"/>
                </a:solidFill>
                <a:effectLst/>
                <a:latin typeface="Arial" panose="020B0604020202020204" pitchFamily="34" charset="0"/>
                <a:ea typeface="宋体" panose="02010600030101010101" pitchFamily="2" charset="-122"/>
                <a:cs typeface="Times New Roman" panose="02020603050405020304" pitchFamily="18" charset="0"/>
              </a:rPr>
              <a:t>if_body</a:t>
            </a:r>
            <a:r>
              <a:rPr lang="en-US" altLang="zh-CN" sz="1800" kern="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 and </a:t>
            </a:r>
            <a:r>
              <a:rPr lang="en-US" altLang="zh-CN" sz="1800" kern="0" dirty="0" err="1">
                <a:solidFill>
                  <a:srgbClr val="000000"/>
                </a:solidFill>
                <a:effectLst/>
                <a:latin typeface="Arial" panose="020B0604020202020204" pitchFamily="34" charset="0"/>
                <a:ea typeface="宋体" panose="02010600030101010101" pitchFamily="2" charset="-122"/>
                <a:cs typeface="Times New Roman" panose="02020603050405020304" pitchFamily="18" charset="0"/>
              </a:rPr>
              <a:t>else_body</a:t>
            </a:r>
            <a:r>
              <a:rPr lang="en-US" altLang="zh-CN" sz="1800" kern="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 for the true address and the false address.</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kumimoji="1" lang="zh-CN" altLang="en-US" dirty="0"/>
          </a:p>
        </p:txBody>
      </p:sp>
      <p:pic>
        <p:nvPicPr>
          <p:cNvPr id="11" name="图片 10" descr="文本&#10;&#10;描述已自动生成">
            <a:extLst>
              <a:ext uri="{FF2B5EF4-FFF2-40B4-BE49-F238E27FC236}">
                <a16:creationId xmlns:a16="http://schemas.microsoft.com/office/drawing/2014/main" id="{51F05472-7120-8CD8-C94C-7DB67AF3B6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04800" y="544015"/>
            <a:ext cx="3822700" cy="1308100"/>
          </a:xfrm>
          <a:prstGeom prst="rect">
            <a:avLst/>
          </a:prstGeom>
        </p:spPr>
      </p:pic>
      <p:pic>
        <p:nvPicPr>
          <p:cNvPr id="13" name="图片 12">
            <a:extLst>
              <a:ext uri="{FF2B5EF4-FFF2-40B4-BE49-F238E27FC236}">
                <a16:creationId xmlns:a16="http://schemas.microsoft.com/office/drawing/2014/main" id="{2FA146D1-BE78-5735-4657-10AC85B6262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45887" y="1053026"/>
            <a:ext cx="2489200" cy="279400"/>
          </a:xfrm>
          <a:prstGeom prst="rect">
            <a:avLst/>
          </a:prstGeom>
        </p:spPr>
      </p:pic>
    </p:spTree>
    <p:custDataLst>
      <p:tags r:id="rId1"/>
    </p:custDataLst>
    <p:extLst>
      <p:ext uri="{BB962C8B-B14F-4D97-AF65-F5344CB8AC3E}">
        <p14:creationId xmlns:p14="http://schemas.microsoft.com/office/powerpoint/2010/main" val="2844350000"/>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 y="-931"/>
            <a:ext cx="471805" cy="68589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4" name="组合 53"/>
          <p:cNvGrpSpPr/>
          <p:nvPr/>
        </p:nvGrpSpPr>
        <p:grpSpPr>
          <a:xfrm>
            <a:off x="-26894" y="0"/>
            <a:ext cx="498699" cy="6857999"/>
            <a:chOff x="-26894" y="1268"/>
            <a:chExt cx="498699" cy="6870702"/>
          </a:xfrm>
        </p:grpSpPr>
        <p:sp>
          <p:nvSpPr>
            <p:cNvPr id="56" name="矩形 55"/>
            <p:cNvSpPr/>
            <p:nvPr/>
          </p:nvSpPr>
          <p:spPr>
            <a:xfrm rot="16200000">
              <a:off x="-1695212" y="1671080"/>
              <a:ext cx="3836829" cy="497205"/>
            </a:xfrm>
            <a:prstGeom prst="rect">
              <a:avLst/>
            </a:prstGeom>
            <a:blipFill rotWithShape="1">
              <a:blip r:embed="rId3">
                <a:alphaModFix amt="5000"/>
              </a:blip>
              <a:srcRect/>
              <a:stretch>
                <a:fillRect t="-248532" r="-3058" b="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矩形 56"/>
            <p:cNvSpPr/>
            <p:nvPr/>
          </p:nvSpPr>
          <p:spPr>
            <a:xfrm rot="16200000">
              <a:off x="-1295694" y="5105628"/>
              <a:ext cx="3035142" cy="497541"/>
            </a:xfrm>
            <a:prstGeom prst="rect">
              <a:avLst/>
            </a:prstGeom>
            <a:blipFill rotWithShape="1">
              <a:blip r:embed="rId3">
                <a:alphaModFix amt="5000"/>
              </a:blip>
              <a:srcRect/>
              <a:stretch>
                <a:fillRect l="-30279" t="-248063" r="-1" b="-23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4" name="椭圆 43"/>
          <p:cNvSpPr/>
          <p:nvPr/>
        </p:nvSpPr>
        <p:spPr>
          <a:xfrm>
            <a:off x="281305" y="4070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281305" y="103568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p:cNvSpPr/>
          <p:nvPr/>
        </p:nvSpPr>
        <p:spPr>
          <a:xfrm>
            <a:off x="281305" y="164528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p:cNvSpPr/>
          <p:nvPr/>
        </p:nvSpPr>
        <p:spPr>
          <a:xfrm>
            <a:off x="281305" y="22739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p:cNvSpPr/>
          <p:nvPr/>
        </p:nvSpPr>
        <p:spPr>
          <a:xfrm>
            <a:off x="281305" y="29216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p:cNvSpPr/>
          <p:nvPr/>
        </p:nvSpPr>
        <p:spPr>
          <a:xfrm>
            <a:off x="281305" y="35312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p:cNvSpPr/>
          <p:nvPr/>
        </p:nvSpPr>
        <p:spPr>
          <a:xfrm>
            <a:off x="281305" y="41408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p:cNvSpPr/>
          <p:nvPr/>
        </p:nvSpPr>
        <p:spPr>
          <a:xfrm>
            <a:off x="281305" y="5426710"/>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65" name="椭圆 64"/>
          <p:cNvSpPr/>
          <p:nvPr/>
        </p:nvSpPr>
        <p:spPr>
          <a:xfrm>
            <a:off x="281305" y="602678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p:cNvSpPr/>
          <p:nvPr/>
        </p:nvSpPr>
        <p:spPr>
          <a:xfrm>
            <a:off x="281305" y="4784090"/>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p:cNvSpPr/>
          <p:nvPr/>
        </p:nvSpPr>
        <p:spPr>
          <a:xfrm>
            <a:off x="311785" y="44323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F0202"/>
              </a:solidFill>
              <a:cs typeface="+mn-ea"/>
              <a:sym typeface="+mn-lt"/>
            </a:endParaRPr>
          </a:p>
        </p:txBody>
      </p:sp>
      <p:sp>
        <p:nvSpPr>
          <p:cNvPr id="69" name="椭圆 68"/>
          <p:cNvSpPr/>
          <p:nvPr/>
        </p:nvSpPr>
        <p:spPr>
          <a:xfrm>
            <a:off x="320040" y="1073150"/>
            <a:ext cx="309880" cy="322580"/>
          </a:xfrm>
          <a:prstGeom prst="ellipse">
            <a:avLst/>
          </a:prstGeom>
          <a:solidFill>
            <a:srgbClr val="E5E5E5"/>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p:cNvSpPr/>
          <p:nvPr/>
        </p:nvSpPr>
        <p:spPr>
          <a:xfrm>
            <a:off x="316230" y="1684655"/>
            <a:ext cx="309880" cy="322580"/>
          </a:xfrm>
          <a:prstGeom prst="ellipse">
            <a:avLst/>
          </a:prstGeom>
          <a:solidFill>
            <a:schemeClr val="accent5"/>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p:cNvSpPr/>
          <p:nvPr/>
        </p:nvSpPr>
        <p:spPr>
          <a:xfrm>
            <a:off x="318770" y="230949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p:cNvSpPr/>
          <p:nvPr/>
        </p:nvSpPr>
        <p:spPr>
          <a:xfrm>
            <a:off x="315595" y="295529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p:cNvSpPr/>
          <p:nvPr/>
        </p:nvSpPr>
        <p:spPr>
          <a:xfrm>
            <a:off x="315595" y="356679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p:cNvSpPr/>
          <p:nvPr/>
        </p:nvSpPr>
        <p:spPr>
          <a:xfrm>
            <a:off x="314325" y="417830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cs typeface="+mn-ea"/>
              <a:sym typeface="+mn-lt"/>
            </a:endParaRPr>
          </a:p>
        </p:txBody>
      </p:sp>
      <p:sp>
        <p:nvSpPr>
          <p:cNvPr id="78" name="椭圆 77"/>
          <p:cNvSpPr/>
          <p:nvPr/>
        </p:nvSpPr>
        <p:spPr>
          <a:xfrm>
            <a:off x="313690" y="481838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cs typeface="+mn-ea"/>
              <a:sym typeface="+mn-lt"/>
            </a:endParaRPr>
          </a:p>
        </p:txBody>
      </p:sp>
      <p:sp>
        <p:nvSpPr>
          <p:cNvPr id="79" name="椭圆 78"/>
          <p:cNvSpPr/>
          <p:nvPr/>
        </p:nvSpPr>
        <p:spPr>
          <a:xfrm>
            <a:off x="315595" y="546163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p:cNvSpPr/>
          <p:nvPr/>
        </p:nvSpPr>
        <p:spPr>
          <a:xfrm>
            <a:off x="313690" y="606361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cs typeface="+mn-ea"/>
              <a:sym typeface="+mn-lt"/>
            </a:endParaRPr>
          </a:p>
        </p:txBody>
      </p:sp>
      <p:sp>
        <p:nvSpPr>
          <p:cNvPr id="81" name="文本框 80"/>
          <p:cNvSpPr txBox="1"/>
          <p:nvPr/>
        </p:nvSpPr>
        <p:spPr>
          <a:xfrm>
            <a:off x="324168" y="109124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dirty="0">
                <a:solidFill>
                  <a:schemeClr val="bg1"/>
                </a:solidFill>
                <a:cs typeface="+mn-ea"/>
                <a:sym typeface="+mn-lt"/>
              </a:rPr>
              <a:t>0</a:t>
            </a:r>
          </a:p>
        </p:txBody>
      </p:sp>
      <p:sp>
        <p:nvSpPr>
          <p:cNvPr id="82" name="文本框 81"/>
          <p:cNvSpPr txBox="1"/>
          <p:nvPr/>
        </p:nvSpPr>
        <p:spPr>
          <a:xfrm>
            <a:off x="343218" y="1707833"/>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dirty="0">
                <a:solidFill>
                  <a:schemeClr val="bg1"/>
                </a:solidFill>
                <a:cs typeface="+mn-ea"/>
                <a:sym typeface="+mn-lt"/>
              </a:rPr>
              <a:t>1</a:t>
            </a:r>
          </a:p>
        </p:txBody>
      </p:sp>
      <p:sp>
        <p:nvSpPr>
          <p:cNvPr id="83" name="文本框 82"/>
          <p:cNvSpPr txBox="1"/>
          <p:nvPr/>
        </p:nvSpPr>
        <p:spPr>
          <a:xfrm>
            <a:off x="324168" y="232441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dirty="0">
                <a:solidFill>
                  <a:schemeClr val="bg1"/>
                </a:solidFill>
                <a:cs typeface="+mn-ea"/>
                <a:sym typeface="+mn-lt"/>
              </a:rPr>
              <a:t>2</a:t>
            </a:r>
          </a:p>
        </p:txBody>
      </p:sp>
      <p:sp>
        <p:nvSpPr>
          <p:cNvPr id="84" name="文本框 83"/>
          <p:cNvSpPr txBox="1"/>
          <p:nvPr/>
        </p:nvSpPr>
        <p:spPr>
          <a:xfrm>
            <a:off x="324168" y="358679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a:solidFill>
                  <a:schemeClr val="bg1"/>
                </a:solidFill>
                <a:cs typeface="+mn-ea"/>
                <a:sym typeface="+mn-lt"/>
              </a:rPr>
              <a:t>4</a:t>
            </a:r>
          </a:p>
        </p:txBody>
      </p:sp>
      <p:sp>
        <p:nvSpPr>
          <p:cNvPr id="85" name="文本框 84"/>
          <p:cNvSpPr txBox="1"/>
          <p:nvPr/>
        </p:nvSpPr>
        <p:spPr>
          <a:xfrm>
            <a:off x="324168" y="420274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a:solidFill>
                  <a:schemeClr val="bg1"/>
                </a:solidFill>
                <a:cs typeface="+mn-ea"/>
                <a:sym typeface="+mn-lt"/>
              </a:rPr>
              <a:t>5</a:t>
            </a:r>
          </a:p>
        </p:txBody>
      </p:sp>
      <p:sp>
        <p:nvSpPr>
          <p:cNvPr id="86" name="文本框 85"/>
          <p:cNvSpPr txBox="1"/>
          <p:nvPr/>
        </p:nvSpPr>
        <p:spPr>
          <a:xfrm>
            <a:off x="324168" y="483901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a:solidFill>
                  <a:schemeClr val="bg1"/>
                </a:solidFill>
                <a:cs typeface="+mn-ea"/>
                <a:sym typeface="+mn-lt"/>
              </a:rPr>
              <a:t>6</a:t>
            </a:r>
          </a:p>
        </p:txBody>
      </p:sp>
      <p:sp>
        <p:nvSpPr>
          <p:cNvPr id="87" name="文本框 86"/>
          <p:cNvSpPr txBox="1"/>
          <p:nvPr/>
        </p:nvSpPr>
        <p:spPr>
          <a:xfrm>
            <a:off x="324168" y="5487353"/>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a:solidFill>
                  <a:schemeClr val="bg1"/>
                </a:solidFill>
                <a:cs typeface="+mn-ea"/>
                <a:sym typeface="+mn-lt"/>
              </a:rPr>
              <a:t>7</a:t>
            </a:r>
          </a:p>
        </p:txBody>
      </p:sp>
      <p:sp>
        <p:nvSpPr>
          <p:cNvPr id="88" name="文本框 87"/>
          <p:cNvSpPr txBox="1"/>
          <p:nvPr/>
        </p:nvSpPr>
        <p:spPr>
          <a:xfrm>
            <a:off x="324168" y="297084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dirty="0">
                <a:solidFill>
                  <a:schemeClr val="bg1"/>
                </a:solidFill>
                <a:cs typeface="+mn-ea"/>
                <a:sym typeface="+mn-lt"/>
              </a:rPr>
              <a:t>3</a:t>
            </a:r>
          </a:p>
        </p:txBody>
      </p:sp>
      <p:sp>
        <p:nvSpPr>
          <p:cNvPr id="4" name="文本框 3">
            <a:extLst>
              <a:ext uri="{FF2B5EF4-FFF2-40B4-BE49-F238E27FC236}">
                <a16:creationId xmlns:a16="http://schemas.microsoft.com/office/drawing/2014/main" id="{BE8B584B-668A-5F14-8637-012A995997E0}"/>
              </a:ext>
            </a:extLst>
          </p:cNvPr>
          <p:cNvSpPr txBox="1"/>
          <p:nvPr/>
        </p:nvSpPr>
        <p:spPr>
          <a:xfrm>
            <a:off x="614632" y="185017"/>
            <a:ext cx="4573730"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Semantic Analysis:</a:t>
            </a:r>
            <a:endParaRPr lang="zh-CN" altLang="en-US" sz="24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D071E8CD-D576-D6B7-F98D-EC276B548AD0}"/>
              </a:ext>
            </a:extLst>
          </p:cNvPr>
          <p:cNvSpPr txBox="1"/>
          <p:nvPr/>
        </p:nvSpPr>
        <p:spPr>
          <a:xfrm>
            <a:off x="833137" y="723980"/>
            <a:ext cx="11034695" cy="1477328"/>
          </a:xfrm>
          <a:prstGeom prst="rect">
            <a:avLst/>
          </a:prstGeom>
          <a:noFill/>
        </p:spPr>
        <p:txBody>
          <a:bodyPr wrap="square" rtlCol="0">
            <a:spAutoFit/>
          </a:bodyPr>
          <a:lstStyle/>
          <a:p>
            <a:endParaRPr lang="en-US" altLang="zh-CN" dirty="0">
              <a:solidFill>
                <a:srgbClr val="1F2328"/>
              </a:solidFill>
              <a:latin typeface="Times New Roman" panose="02020603050405020304" pitchFamily="18" charset="0"/>
              <a:cs typeface="Times New Roman" panose="02020603050405020304" pitchFamily="18" charset="0"/>
            </a:endParaRPr>
          </a:p>
          <a:p>
            <a:r>
              <a:rPr lang="en-US" altLang="zh-CN" dirty="0">
                <a:solidFill>
                  <a:srgbClr val="1F2328"/>
                </a:solidFill>
                <a:latin typeface="Times New Roman" panose="02020603050405020304" pitchFamily="18" charset="0"/>
                <a:cs typeface="Times New Roman" panose="02020603050405020304" pitchFamily="18" charset="0"/>
              </a:rPr>
              <a:t>	1. Variables cannot be redeclared. Since our compiler assumes a single scope, variables cannot be redeclared 	even within loops. For this check, the add function is changed to check if the symbol is present in the 	symbol table before inserting it. If the symbol is already present, and it is of the type variable, the user is 	attempting to redeclare it, and an error message is printed. It is also used for maintaining the </a:t>
            </a:r>
            <a:r>
              <a:rPr lang="en-US" altLang="zh-CN" dirty="0" err="1">
                <a:solidFill>
                  <a:srgbClr val="1F2328"/>
                </a:solidFill>
                <a:latin typeface="Times New Roman" panose="02020603050405020304" pitchFamily="18" charset="0"/>
                <a:cs typeface="Times New Roman" panose="02020603050405020304" pitchFamily="18" charset="0"/>
              </a:rPr>
              <a:t>symbol_table</a:t>
            </a:r>
            <a:r>
              <a:rPr lang="en-US" altLang="zh-CN" dirty="0">
                <a:solidFill>
                  <a:srgbClr val="1F2328"/>
                </a:solidFill>
                <a:latin typeface="Times New Roman" panose="02020603050405020304" pitchFamily="18" charset="0"/>
                <a:cs typeface="Times New Roman" panose="02020603050405020304" pitchFamily="18" charset="0"/>
              </a:rPr>
              <a:t>.</a:t>
            </a:r>
          </a:p>
        </p:txBody>
      </p:sp>
      <p:pic>
        <p:nvPicPr>
          <p:cNvPr id="2" name="图片 1">
            <a:extLst>
              <a:ext uri="{FF2B5EF4-FFF2-40B4-BE49-F238E27FC236}">
                <a16:creationId xmlns:a16="http://schemas.microsoft.com/office/drawing/2014/main" id="{4274A5AD-035B-8B18-1E2C-9661F8F33F0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64000" y="2201308"/>
            <a:ext cx="6460793" cy="4576531"/>
          </a:xfrm>
          <a:prstGeom prst="rect">
            <a:avLst/>
          </a:prstGeom>
          <a:noFill/>
          <a:ln>
            <a:noFill/>
          </a:ln>
        </p:spPr>
      </p:pic>
    </p:spTree>
    <p:custDataLst>
      <p:tags r:id="rId1"/>
    </p:custDataLst>
    <p:extLst>
      <p:ext uri="{BB962C8B-B14F-4D97-AF65-F5344CB8AC3E}">
        <p14:creationId xmlns:p14="http://schemas.microsoft.com/office/powerpoint/2010/main" val="2862006022"/>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 y="-931"/>
            <a:ext cx="471805" cy="68589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4" name="组合 53"/>
          <p:cNvGrpSpPr/>
          <p:nvPr/>
        </p:nvGrpSpPr>
        <p:grpSpPr>
          <a:xfrm>
            <a:off x="-26894" y="0"/>
            <a:ext cx="498699" cy="6857999"/>
            <a:chOff x="-26894" y="1268"/>
            <a:chExt cx="498699" cy="6870702"/>
          </a:xfrm>
        </p:grpSpPr>
        <p:sp>
          <p:nvSpPr>
            <p:cNvPr id="56" name="矩形 55"/>
            <p:cNvSpPr/>
            <p:nvPr/>
          </p:nvSpPr>
          <p:spPr>
            <a:xfrm rot="16200000">
              <a:off x="-1695212" y="1671080"/>
              <a:ext cx="3836829" cy="497205"/>
            </a:xfrm>
            <a:prstGeom prst="rect">
              <a:avLst/>
            </a:prstGeom>
            <a:blipFill rotWithShape="1">
              <a:blip r:embed="rId3">
                <a:alphaModFix amt="5000"/>
              </a:blip>
              <a:srcRect/>
              <a:stretch>
                <a:fillRect t="-248532" r="-3058" b="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矩形 56"/>
            <p:cNvSpPr/>
            <p:nvPr/>
          </p:nvSpPr>
          <p:spPr>
            <a:xfrm rot="16200000">
              <a:off x="-1295694" y="5105628"/>
              <a:ext cx="3035142" cy="497541"/>
            </a:xfrm>
            <a:prstGeom prst="rect">
              <a:avLst/>
            </a:prstGeom>
            <a:blipFill rotWithShape="1">
              <a:blip r:embed="rId3">
                <a:alphaModFix amt="5000"/>
              </a:blip>
              <a:srcRect/>
              <a:stretch>
                <a:fillRect l="-30279" t="-248063" r="-1" b="-23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4" name="椭圆 43"/>
          <p:cNvSpPr/>
          <p:nvPr/>
        </p:nvSpPr>
        <p:spPr>
          <a:xfrm>
            <a:off x="281305" y="4070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281305" y="103568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p:cNvSpPr/>
          <p:nvPr/>
        </p:nvSpPr>
        <p:spPr>
          <a:xfrm>
            <a:off x="281305" y="164528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p:cNvSpPr/>
          <p:nvPr/>
        </p:nvSpPr>
        <p:spPr>
          <a:xfrm>
            <a:off x="281305" y="22739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p:cNvSpPr/>
          <p:nvPr/>
        </p:nvSpPr>
        <p:spPr>
          <a:xfrm>
            <a:off x="281305" y="29216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p:cNvSpPr/>
          <p:nvPr/>
        </p:nvSpPr>
        <p:spPr>
          <a:xfrm>
            <a:off x="281305" y="35312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p:cNvSpPr/>
          <p:nvPr/>
        </p:nvSpPr>
        <p:spPr>
          <a:xfrm>
            <a:off x="281305" y="414083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p:cNvSpPr/>
          <p:nvPr/>
        </p:nvSpPr>
        <p:spPr>
          <a:xfrm>
            <a:off x="281305" y="5426710"/>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65" name="椭圆 64"/>
          <p:cNvSpPr/>
          <p:nvPr/>
        </p:nvSpPr>
        <p:spPr>
          <a:xfrm>
            <a:off x="281305" y="6026785"/>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p:cNvSpPr/>
          <p:nvPr/>
        </p:nvSpPr>
        <p:spPr>
          <a:xfrm>
            <a:off x="281305" y="4784090"/>
            <a:ext cx="375285" cy="389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p:cNvSpPr/>
          <p:nvPr/>
        </p:nvSpPr>
        <p:spPr>
          <a:xfrm>
            <a:off x="311785" y="44323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F0202"/>
              </a:solidFill>
              <a:cs typeface="+mn-ea"/>
              <a:sym typeface="+mn-lt"/>
            </a:endParaRPr>
          </a:p>
        </p:txBody>
      </p:sp>
      <p:sp>
        <p:nvSpPr>
          <p:cNvPr id="69" name="椭圆 68"/>
          <p:cNvSpPr/>
          <p:nvPr/>
        </p:nvSpPr>
        <p:spPr>
          <a:xfrm>
            <a:off x="320040" y="1073150"/>
            <a:ext cx="309880" cy="322580"/>
          </a:xfrm>
          <a:prstGeom prst="ellipse">
            <a:avLst/>
          </a:prstGeom>
          <a:solidFill>
            <a:srgbClr val="E5E5E5"/>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p:cNvSpPr/>
          <p:nvPr/>
        </p:nvSpPr>
        <p:spPr>
          <a:xfrm>
            <a:off x="316230" y="1684655"/>
            <a:ext cx="309880" cy="322580"/>
          </a:xfrm>
          <a:prstGeom prst="ellipse">
            <a:avLst/>
          </a:prstGeom>
          <a:solidFill>
            <a:schemeClr val="accent5"/>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p:cNvSpPr/>
          <p:nvPr/>
        </p:nvSpPr>
        <p:spPr>
          <a:xfrm>
            <a:off x="318770" y="230949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p:cNvSpPr/>
          <p:nvPr/>
        </p:nvSpPr>
        <p:spPr>
          <a:xfrm>
            <a:off x="315595" y="295529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p:cNvSpPr/>
          <p:nvPr/>
        </p:nvSpPr>
        <p:spPr>
          <a:xfrm>
            <a:off x="315595" y="356679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p:cNvSpPr/>
          <p:nvPr/>
        </p:nvSpPr>
        <p:spPr>
          <a:xfrm>
            <a:off x="314325" y="417830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cs typeface="+mn-ea"/>
              <a:sym typeface="+mn-lt"/>
            </a:endParaRPr>
          </a:p>
        </p:txBody>
      </p:sp>
      <p:sp>
        <p:nvSpPr>
          <p:cNvPr id="78" name="椭圆 77"/>
          <p:cNvSpPr/>
          <p:nvPr/>
        </p:nvSpPr>
        <p:spPr>
          <a:xfrm>
            <a:off x="313690" y="4818380"/>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cs typeface="+mn-ea"/>
              <a:sym typeface="+mn-lt"/>
            </a:endParaRPr>
          </a:p>
        </p:txBody>
      </p:sp>
      <p:sp>
        <p:nvSpPr>
          <p:cNvPr id="79" name="椭圆 78"/>
          <p:cNvSpPr/>
          <p:nvPr/>
        </p:nvSpPr>
        <p:spPr>
          <a:xfrm>
            <a:off x="315595" y="546163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p:cNvSpPr/>
          <p:nvPr/>
        </p:nvSpPr>
        <p:spPr>
          <a:xfrm>
            <a:off x="313690" y="6063615"/>
            <a:ext cx="309880" cy="322580"/>
          </a:xfrm>
          <a:prstGeom prst="ellipse">
            <a:avLst/>
          </a:prstGeom>
          <a:solidFill>
            <a:schemeClr val="bg2"/>
          </a:solidFill>
          <a:ln>
            <a:noFill/>
          </a:ln>
          <a:effectLst>
            <a:outerShdw blurRad="1270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cs typeface="+mn-ea"/>
              <a:sym typeface="+mn-lt"/>
            </a:endParaRPr>
          </a:p>
        </p:txBody>
      </p:sp>
      <p:sp>
        <p:nvSpPr>
          <p:cNvPr id="81" name="文本框 80"/>
          <p:cNvSpPr txBox="1"/>
          <p:nvPr/>
        </p:nvSpPr>
        <p:spPr>
          <a:xfrm>
            <a:off x="324168" y="109124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dirty="0">
                <a:solidFill>
                  <a:schemeClr val="bg1"/>
                </a:solidFill>
                <a:cs typeface="+mn-ea"/>
                <a:sym typeface="+mn-lt"/>
              </a:rPr>
              <a:t>0</a:t>
            </a:r>
          </a:p>
        </p:txBody>
      </p:sp>
      <p:sp>
        <p:nvSpPr>
          <p:cNvPr id="82" name="文本框 81"/>
          <p:cNvSpPr txBox="1"/>
          <p:nvPr/>
        </p:nvSpPr>
        <p:spPr>
          <a:xfrm>
            <a:off x="343218" y="1707833"/>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dirty="0">
                <a:solidFill>
                  <a:schemeClr val="bg1"/>
                </a:solidFill>
                <a:cs typeface="+mn-ea"/>
                <a:sym typeface="+mn-lt"/>
              </a:rPr>
              <a:t>1</a:t>
            </a:r>
          </a:p>
        </p:txBody>
      </p:sp>
      <p:sp>
        <p:nvSpPr>
          <p:cNvPr id="83" name="文本框 82"/>
          <p:cNvSpPr txBox="1"/>
          <p:nvPr/>
        </p:nvSpPr>
        <p:spPr>
          <a:xfrm>
            <a:off x="324168" y="232441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dirty="0">
                <a:solidFill>
                  <a:schemeClr val="bg1"/>
                </a:solidFill>
                <a:cs typeface="+mn-ea"/>
                <a:sym typeface="+mn-lt"/>
              </a:rPr>
              <a:t>2</a:t>
            </a:r>
          </a:p>
        </p:txBody>
      </p:sp>
      <p:sp>
        <p:nvSpPr>
          <p:cNvPr id="84" name="文本框 83"/>
          <p:cNvSpPr txBox="1"/>
          <p:nvPr/>
        </p:nvSpPr>
        <p:spPr>
          <a:xfrm>
            <a:off x="324168" y="358679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a:solidFill>
                  <a:schemeClr val="bg1"/>
                </a:solidFill>
                <a:cs typeface="+mn-ea"/>
                <a:sym typeface="+mn-lt"/>
              </a:rPr>
              <a:t>4</a:t>
            </a:r>
          </a:p>
        </p:txBody>
      </p:sp>
      <p:sp>
        <p:nvSpPr>
          <p:cNvPr id="85" name="文本框 84"/>
          <p:cNvSpPr txBox="1"/>
          <p:nvPr/>
        </p:nvSpPr>
        <p:spPr>
          <a:xfrm>
            <a:off x="324168" y="420274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a:solidFill>
                  <a:schemeClr val="bg1"/>
                </a:solidFill>
                <a:cs typeface="+mn-ea"/>
                <a:sym typeface="+mn-lt"/>
              </a:rPr>
              <a:t>5</a:t>
            </a:r>
          </a:p>
        </p:txBody>
      </p:sp>
      <p:sp>
        <p:nvSpPr>
          <p:cNvPr id="86" name="文本框 85"/>
          <p:cNvSpPr txBox="1"/>
          <p:nvPr/>
        </p:nvSpPr>
        <p:spPr>
          <a:xfrm>
            <a:off x="324168" y="483901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a:solidFill>
                  <a:schemeClr val="bg1"/>
                </a:solidFill>
                <a:cs typeface="+mn-ea"/>
                <a:sym typeface="+mn-lt"/>
              </a:rPr>
              <a:t>6</a:t>
            </a:r>
          </a:p>
        </p:txBody>
      </p:sp>
      <p:sp>
        <p:nvSpPr>
          <p:cNvPr id="87" name="文本框 86"/>
          <p:cNvSpPr txBox="1"/>
          <p:nvPr/>
        </p:nvSpPr>
        <p:spPr>
          <a:xfrm>
            <a:off x="324168" y="5487353"/>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a:solidFill>
                  <a:schemeClr val="bg1"/>
                </a:solidFill>
                <a:cs typeface="+mn-ea"/>
                <a:sym typeface="+mn-lt"/>
              </a:rPr>
              <a:t>7</a:t>
            </a:r>
          </a:p>
        </p:txBody>
      </p:sp>
      <p:sp>
        <p:nvSpPr>
          <p:cNvPr id="88" name="文本框 87"/>
          <p:cNvSpPr txBox="1"/>
          <p:nvPr/>
        </p:nvSpPr>
        <p:spPr>
          <a:xfrm>
            <a:off x="324168" y="2970848"/>
            <a:ext cx="290464" cy="307777"/>
          </a:xfrm>
          <a:prstGeom prst="rect">
            <a:avLst/>
          </a:prstGeom>
          <a:noFill/>
          <a:effectLst>
            <a:outerShdw blurRad="127000" dist="38100" dir="2700000" algn="tl" rotWithShape="0">
              <a:prstClr val="black">
                <a:alpha val="30000"/>
              </a:prstClr>
            </a:outerShdw>
          </a:effectLst>
        </p:spPr>
        <p:txBody>
          <a:bodyPr wrap="none" rtlCol="0">
            <a:spAutoFit/>
          </a:bodyPr>
          <a:lstStyle/>
          <a:p>
            <a:r>
              <a:rPr lang="en-US" altLang="zh-CN" sz="1400" dirty="0">
                <a:solidFill>
                  <a:schemeClr val="bg1"/>
                </a:solidFill>
                <a:cs typeface="+mn-ea"/>
                <a:sym typeface="+mn-lt"/>
              </a:rPr>
              <a:t>3</a:t>
            </a:r>
          </a:p>
        </p:txBody>
      </p:sp>
      <p:sp>
        <p:nvSpPr>
          <p:cNvPr id="4" name="文本框 3">
            <a:extLst>
              <a:ext uri="{FF2B5EF4-FFF2-40B4-BE49-F238E27FC236}">
                <a16:creationId xmlns:a16="http://schemas.microsoft.com/office/drawing/2014/main" id="{BE8B584B-668A-5F14-8637-012A995997E0}"/>
              </a:ext>
            </a:extLst>
          </p:cNvPr>
          <p:cNvSpPr txBox="1"/>
          <p:nvPr/>
        </p:nvSpPr>
        <p:spPr>
          <a:xfrm>
            <a:off x="614632" y="185017"/>
            <a:ext cx="4573730"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Semantic Analysis:</a:t>
            </a:r>
            <a:endParaRPr lang="zh-CN" altLang="en-US" sz="24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D071E8CD-D576-D6B7-F98D-EC276B548AD0}"/>
              </a:ext>
            </a:extLst>
          </p:cNvPr>
          <p:cNvSpPr txBox="1"/>
          <p:nvPr/>
        </p:nvSpPr>
        <p:spPr>
          <a:xfrm>
            <a:off x="833137" y="723980"/>
            <a:ext cx="11034695" cy="2308324"/>
          </a:xfrm>
          <a:prstGeom prst="rect">
            <a:avLst/>
          </a:prstGeom>
          <a:noFill/>
        </p:spPr>
        <p:txBody>
          <a:bodyPr wrap="square" rtlCol="0">
            <a:spAutoFit/>
          </a:bodyPr>
          <a:lstStyle/>
          <a:p>
            <a:r>
              <a:rPr lang="en-US" altLang="zh-CN" b="0" i="0" dirty="0">
                <a:solidFill>
                  <a:srgbClr val="1F2328"/>
                </a:solidFill>
                <a:effectLst/>
                <a:latin typeface="Times New Roman" panose="02020603050405020304" pitchFamily="18" charset="0"/>
                <a:cs typeface="Times New Roman" panose="02020603050405020304" pitchFamily="18" charset="0"/>
              </a:rPr>
              <a:t>The semantic analyzer handles three types of static checks.</a:t>
            </a:r>
          </a:p>
          <a:p>
            <a:endParaRPr lang="en-US" altLang="zh-CN" b="0" i="0" dirty="0">
              <a:solidFill>
                <a:srgbClr val="1F2328"/>
              </a:solidFill>
              <a:effectLst/>
              <a:latin typeface="Times New Roman" panose="02020603050405020304" pitchFamily="18" charset="0"/>
              <a:cs typeface="Times New Roman" panose="02020603050405020304" pitchFamily="18" charset="0"/>
            </a:endParaRPr>
          </a:p>
          <a:p>
            <a:r>
              <a:rPr lang="en-US" altLang="zh-CN" dirty="0">
                <a:solidFill>
                  <a:srgbClr val="1F2328"/>
                </a:solidFill>
                <a:latin typeface="Times New Roman" panose="02020603050405020304" pitchFamily="18" charset="0"/>
                <a:cs typeface="Times New Roman" panose="02020603050405020304" pitchFamily="18" charset="0"/>
              </a:rPr>
              <a:t>	2. Variables should be declared before use. For this, we use the </a:t>
            </a:r>
            <a:r>
              <a:rPr lang="en-US" altLang="zh-CN" dirty="0" err="1">
                <a:solidFill>
                  <a:srgbClr val="1F2328"/>
                </a:solidFill>
                <a:latin typeface="Times New Roman" panose="02020603050405020304" pitchFamily="18" charset="0"/>
                <a:cs typeface="Times New Roman" panose="02020603050405020304" pitchFamily="18" charset="0"/>
              </a:rPr>
              <a:t>check_declaration</a:t>
            </a:r>
            <a:r>
              <a:rPr lang="en-US" altLang="zh-CN" dirty="0">
                <a:solidFill>
                  <a:srgbClr val="1F2328"/>
                </a:solidFill>
                <a:latin typeface="Times New Roman" panose="02020603050405020304" pitchFamily="18" charset="0"/>
                <a:cs typeface="Times New Roman" panose="02020603050405020304" pitchFamily="18" charset="0"/>
              </a:rPr>
              <a:t> function that checks if the 	identifier passed as a parameter is present in the symbol table. If it is not, an informative error message is 	printed. The check declaration function is called every time an identifier is encountered in a statement apart 	from a declarative statement.</a:t>
            </a:r>
          </a:p>
          <a:p>
            <a:endParaRPr lang="en-US" altLang="zh-CN" dirty="0">
              <a:solidFill>
                <a:srgbClr val="1F2328"/>
              </a:solidFill>
              <a:latin typeface="Times New Roman" panose="02020603050405020304" pitchFamily="18" charset="0"/>
              <a:cs typeface="Times New Roman" panose="02020603050405020304" pitchFamily="18" charset="0"/>
            </a:endParaRPr>
          </a:p>
          <a:p>
            <a:r>
              <a:rPr lang="en-US" altLang="zh-CN" dirty="0">
                <a:solidFill>
                  <a:srgbClr val="1F2328"/>
                </a:solidFill>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FAAB718D-D054-C739-543C-2C4A1F6A461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35402" y="2540210"/>
            <a:ext cx="7089469" cy="2452696"/>
          </a:xfrm>
          <a:prstGeom prst="rect">
            <a:avLst/>
          </a:prstGeom>
          <a:noFill/>
          <a:ln>
            <a:noFill/>
          </a:ln>
        </p:spPr>
      </p:pic>
    </p:spTree>
    <p:custDataLst>
      <p:tags r:id="rId1"/>
    </p:custDataLst>
    <p:extLst>
      <p:ext uri="{BB962C8B-B14F-4D97-AF65-F5344CB8AC3E}">
        <p14:creationId xmlns:p14="http://schemas.microsoft.com/office/powerpoint/2010/main" val="2256220526"/>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1.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2.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3.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4.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5.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6.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7.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8.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9.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 name="ISLIDE.ICON" val="#404365;#404365;#83944;#35418;#8370;#133884;#133884;#88422;#145447;#35418;#84024;#177509;#29968;#177509;#145447;"/>
</p:tagLst>
</file>

<file path=ppt/tags/tag20.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1.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935433070867,&quot;width&quot;:18654.417322834644}"/>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935433070867,&quot;width&quot;:18654.417322834644}"/>
</p:tagLst>
</file>

<file path=ppt/tags/tag4.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763.3448818897637,&quot;width&quot;:2775.95905511811}"/>
</p:tagLst>
</file>

<file path=ppt/tags/tag6.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935433070867,&quot;width&quot;:18654.417322834644}"/>
</p:tagLst>
</file>

<file path=ppt/tags/tag8.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heme/theme1.xml><?xml version="1.0" encoding="utf-8"?>
<a:theme xmlns:a="http://schemas.openxmlformats.org/drawingml/2006/main" name="Office 主题​​">
  <a:themeElements>
    <a:clrScheme name="比赛1号深绿">
      <a:dk1>
        <a:srgbClr val="000000"/>
      </a:dk1>
      <a:lt1>
        <a:srgbClr val="FFFFFF"/>
      </a:lt1>
      <a:dk2>
        <a:srgbClr val="081C15"/>
      </a:dk2>
      <a:lt2>
        <a:srgbClr val="E5E5E5"/>
      </a:lt2>
      <a:accent1>
        <a:srgbClr val="081C15"/>
      </a:accent1>
      <a:accent2>
        <a:srgbClr val="1B4332"/>
      </a:accent2>
      <a:accent3>
        <a:srgbClr val="2D6A4F"/>
      </a:accent3>
      <a:accent4>
        <a:srgbClr val="40916C"/>
      </a:accent4>
      <a:accent5>
        <a:srgbClr val="52B788"/>
      </a:accent5>
      <a:accent6>
        <a:srgbClr val="74C69D"/>
      </a:accent6>
      <a:hlink>
        <a:srgbClr val="0563C1"/>
      </a:hlink>
      <a:folHlink>
        <a:srgbClr val="954D72"/>
      </a:folHlink>
    </a:clrScheme>
    <a:fontScheme name="OPs">
      <a:majorFont>
        <a:latin typeface="Arial Black"/>
        <a:ea typeface="微软雅黑"/>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2091</TotalTime>
  <Words>1321</Words>
  <Application>Microsoft Macintosh PowerPoint</Application>
  <PresentationFormat>宽屏</PresentationFormat>
  <Paragraphs>211</Paragraphs>
  <Slides>24</Slides>
  <Notes>4</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1</vt:i4>
      </vt:variant>
      <vt:variant>
        <vt:lpstr>幻灯片标题</vt:lpstr>
      </vt:variant>
      <vt:variant>
        <vt:i4>24</vt:i4>
      </vt:variant>
    </vt:vector>
  </HeadingPairs>
  <TitlesOfParts>
    <vt:vector size="31" baseType="lpstr">
      <vt:lpstr>Arial</vt:lpstr>
      <vt:lpstr>Calibri</vt:lpstr>
      <vt:lpstr>Lucida Handwriting</vt:lpstr>
      <vt:lpstr>Times New Roman</vt:lpstr>
      <vt:lpstr>Wingdings</vt:lpstr>
      <vt:lpstr>Office 主题​​</vt:lpstr>
      <vt:lpstr>Visio.Drawing.11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YG</dc:creator>
  <cp:lastModifiedBy>A7290</cp:lastModifiedBy>
  <cp:revision>376</cp:revision>
  <dcterms:created xsi:type="dcterms:W3CDTF">2019-06-19T02:08:00Z</dcterms:created>
  <dcterms:modified xsi:type="dcterms:W3CDTF">2023-06-13T10:43:25Z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2052-11.1.0.11115</vt:lpwstr>
  </property>
  <property fmtid="{D5CDD505-2E9C-101B-9397-08002B2CF9AE}" pid="3" name="ICV">
    <vt:lpwstr>A798F68E344245F181780D7B30F5D2C9</vt:lpwstr>
  </property>
</Properties>
</file>